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 id="274" r:id="rId19"/>
    <p:sldId id="275" r:id="rId20"/>
    <p:sldId id="276" r:id="rId21"/>
    <p:sldId id="277" r:id="rId22"/>
    <p:sldId id="278" r:id="rId23"/>
    <p:sldId id="279" r:id="rId24"/>
    <p:sldId id="280"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7805"/>
  </p:normalViewPr>
  <p:slideViewPr>
    <p:cSldViewPr snapToGrid="0">
      <p:cViewPr varScale="1">
        <p:scale>
          <a:sx n="109" d="100"/>
          <a:sy n="109" d="100"/>
        </p:scale>
        <p:origin x="122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gif>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8DE1DC-1A69-EB44-B804-338CE67FAB63}" type="datetimeFigureOut">
              <a:rPr lang="en-US" smtClean="0"/>
              <a:t>3/21/25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93024A-5217-C144-B08A-7834A9B3A771}" type="slidenum">
              <a:rPr lang="en-US" smtClean="0"/>
              <a:t>‹#›</a:t>
            </a:fld>
            <a:endParaRPr lang="en-US"/>
          </a:p>
        </p:txBody>
      </p:sp>
    </p:spTree>
    <p:extLst>
      <p:ext uri="{BB962C8B-B14F-4D97-AF65-F5344CB8AC3E}">
        <p14:creationId xmlns:p14="http://schemas.microsoft.com/office/powerpoint/2010/main" val="5493660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second BM327 bioinformatics workshop.</a:t>
            </a:r>
          </a:p>
          <a:p>
            <a:r>
              <a:rPr lang="en-US" dirty="0"/>
              <a:t>Today we’re going to work through some data analysis of data from a real experiment</a:t>
            </a:r>
          </a:p>
          <a:p>
            <a:r>
              <a:rPr lang="en-US" dirty="0"/>
              <a:t>We’ll be focusing on the identification of molecules produced by a </a:t>
            </a:r>
            <a:r>
              <a:rPr lang="en-US" dirty="0" err="1"/>
              <a:t>uropathogenic</a:t>
            </a:r>
            <a:r>
              <a:rPr lang="en-US" dirty="0"/>
              <a:t> E.coli that may, or may not, help it attach to the urinary tract and/or catheter tubing.</a:t>
            </a:r>
          </a:p>
        </p:txBody>
      </p:sp>
      <p:sp>
        <p:nvSpPr>
          <p:cNvPr id="4" name="Slide Number Placeholder 3"/>
          <p:cNvSpPr>
            <a:spLocks noGrp="1"/>
          </p:cNvSpPr>
          <p:nvPr>
            <p:ph type="sldNum" sz="quarter" idx="5"/>
          </p:nvPr>
        </p:nvSpPr>
        <p:spPr/>
        <p:txBody>
          <a:bodyPr/>
          <a:lstStyle/>
          <a:p>
            <a:fld id="{6B93024A-5217-C144-B08A-7834A9B3A771}" type="slidenum">
              <a:rPr lang="en-US" smtClean="0"/>
              <a:t>1</a:t>
            </a:fld>
            <a:endParaRPr lang="en-US"/>
          </a:p>
        </p:txBody>
      </p:sp>
    </p:spTree>
    <p:extLst>
      <p:ext uri="{BB962C8B-B14F-4D97-AF65-F5344CB8AC3E}">
        <p14:creationId xmlns:p14="http://schemas.microsoft.com/office/powerpoint/2010/main" val="20522470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visual summary of the initial high-throughput genomic screen that was used to identify candidate adhesion factors.</a:t>
            </a:r>
          </a:p>
          <a:p>
            <a:endParaRPr lang="en-US" dirty="0"/>
          </a:p>
          <a:p>
            <a:r>
              <a:rPr lang="en-US" dirty="0"/>
              <a:t>We have two strains of E. coli: one is a urinary tract pathogen (UPEC), and one is not (DH10B).</a:t>
            </a:r>
          </a:p>
          <a:p>
            <a:r>
              <a:rPr lang="en-US" dirty="0"/>
              <a:t>We suspected that some genes in UPEC contributed to the “stickiness” or adhesion of UPEC in a urinary tract environment, and wanted to find out what they are.</a:t>
            </a:r>
          </a:p>
          <a:p>
            <a:r>
              <a:rPr lang="en-US" dirty="0"/>
              <a:t>So we set up a high-throughput genomic screen.</a:t>
            </a:r>
          </a:p>
          <a:p>
            <a:endParaRPr lang="en-US" dirty="0"/>
          </a:p>
          <a:p>
            <a:r>
              <a:rPr lang="en-US" dirty="0"/>
              <a:t>Steps 1 was to create a bacterial artificial chromosome (BAC) library.</a:t>
            </a:r>
          </a:p>
          <a:p>
            <a:r>
              <a:rPr lang="en-US" dirty="0"/>
              <a:t>This involves breaking up the UPEC genome into smaller fragments (150-350kbp) with a restriction enzyme, and cloning these fragments into vectors.</a:t>
            </a:r>
          </a:p>
          <a:p>
            <a:r>
              <a:rPr lang="en-US" dirty="0"/>
              <a:t>The vectors are then transformed into E. coli DH10B, which is not a urinary pathogen – step 1</a:t>
            </a:r>
          </a:p>
          <a:p>
            <a:r>
              <a:rPr lang="en-US" dirty="0"/>
              <a:t>We pool these </a:t>
            </a:r>
            <a:r>
              <a:rPr lang="en-US" dirty="0" err="1"/>
              <a:t>transformats</a:t>
            </a:r>
            <a:r>
              <a:rPr lang="en-US" dirty="0"/>
              <a:t> all together into a collection we call a library (step 2)</a:t>
            </a:r>
          </a:p>
          <a:p>
            <a:endParaRPr lang="en-US" dirty="0"/>
          </a:p>
          <a:p>
            <a:r>
              <a:rPr lang="en-US" dirty="0"/>
              <a:t>The hope is that genes that make UPEC “sticky” will be activated in DH10B and make it ”sticky”, too. All we have to do then is identify the “sticky” transformants and work out what UPEC sequences they contain.</a:t>
            </a:r>
          </a:p>
          <a:p>
            <a:r>
              <a:rPr lang="en-US" dirty="0"/>
              <a:t>So, in step three, we apply artificial selection to the library using serial passage.</a:t>
            </a:r>
          </a:p>
          <a:p>
            <a:r>
              <a:rPr lang="en-US" dirty="0"/>
              <a:t>We put the library through two separate parallel selection pressures</a:t>
            </a:r>
          </a:p>
          <a:p>
            <a:r>
              <a:rPr lang="en-US" dirty="0"/>
              <a:t>In one of these (3b), we introduce the library to a catheterized mouse model, and let the bacteria grow for a bit. Then we remove the catheter, wash it, and culture new bacteria from the surface.</a:t>
            </a:r>
          </a:p>
          <a:p>
            <a:r>
              <a:rPr lang="en-US" dirty="0"/>
              <a:t>We repeat the selection a few times with these cultured bacteria, to really ramp up the selection pressure.</a:t>
            </a:r>
          </a:p>
          <a:p>
            <a:endParaRPr lang="en-US" dirty="0"/>
          </a:p>
          <a:p>
            <a:r>
              <a:rPr lang="en-US" dirty="0"/>
              <a:t>At the same time, in (3a) we go through the same process but without the mouse model.</a:t>
            </a:r>
          </a:p>
          <a:p>
            <a:r>
              <a:rPr lang="en-US" dirty="0"/>
              <a:t>This acts as a control, because passaging is also a selection pressure in its own right, and we want to know specifically what the effect of interaction with the mouse urinary tract is.</a:t>
            </a:r>
          </a:p>
          <a:p>
            <a:endParaRPr lang="en-US" dirty="0"/>
          </a:p>
          <a:p>
            <a:r>
              <a:rPr lang="en-US" dirty="0"/>
              <a:t>After a few rounds of serial passage, in step (5) we sequence the cultures that remain, to see which UPEC genes have been carried through, specifically in the mouse system.</a:t>
            </a:r>
          </a:p>
        </p:txBody>
      </p:sp>
      <p:sp>
        <p:nvSpPr>
          <p:cNvPr id="4" name="Slide Number Placeholder 3"/>
          <p:cNvSpPr>
            <a:spLocks noGrp="1"/>
          </p:cNvSpPr>
          <p:nvPr>
            <p:ph type="sldNum" sz="quarter" idx="5"/>
          </p:nvPr>
        </p:nvSpPr>
        <p:spPr/>
        <p:txBody>
          <a:bodyPr/>
          <a:lstStyle/>
          <a:p>
            <a:fld id="{6B93024A-5217-C144-B08A-7834A9B3A771}" type="slidenum">
              <a:rPr lang="en-US" smtClean="0"/>
              <a:t>13</a:t>
            </a:fld>
            <a:endParaRPr lang="en-US"/>
          </a:p>
        </p:txBody>
      </p:sp>
    </p:spTree>
    <p:extLst>
      <p:ext uri="{BB962C8B-B14F-4D97-AF65-F5344CB8AC3E}">
        <p14:creationId xmlns:p14="http://schemas.microsoft.com/office/powerpoint/2010/main" val="39725380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some serious statistical analysis, we ended up with these two key plots.</a:t>
            </a:r>
          </a:p>
          <a:p>
            <a:endParaRPr lang="en-US" dirty="0"/>
          </a:p>
          <a:p>
            <a:r>
              <a:rPr lang="en-US" dirty="0"/>
              <a:t>At the top, we have the UPEC genome, showing the extent to which recovered genes are over-represented (green) or under-represented (purple) after mouse passage.</a:t>
            </a:r>
          </a:p>
          <a:p>
            <a:r>
              <a:rPr lang="en-US" dirty="0"/>
              <a:t>Blue means there’s no statistically meaningful change in abundance.</a:t>
            </a:r>
          </a:p>
          <a:p>
            <a:r>
              <a:rPr lang="en-US" dirty="0"/>
              <a:t>We’re interested in the clusters/patches of green genes.</a:t>
            </a:r>
          </a:p>
          <a:p>
            <a:endParaRPr lang="en-US" dirty="0"/>
          </a:p>
          <a:p>
            <a:r>
              <a:rPr lang="en-US" dirty="0"/>
              <a:t>This UPEC also has a plasmid, which </a:t>
            </a:r>
            <a:r>
              <a:rPr lang="en-US" dirty="0" err="1"/>
              <a:t>cariies</a:t>
            </a:r>
            <a:r>
              <a:rPr lang="en-US" dirty="0"/>
              <a:t> a type 2 secretion system – that’s the lower image.</a:t>
            </a:r>
          </a:p>
          <a:p>
            <a:r>
              <a:rPr lang="en-US" dirty="0"/>
              <a:t>The T2SS is indicated in green, as being overrepresented after mouse passage.</a:t>
            </a:r>
          </a:p>
          <a:p>
            <a:r>
              <a:rPr lang="en-US" dirty="0"/>
              <a:t>We suspected that the T2SS might be important for attachment to the host and/or the catheter, so we focused on this for a knockout/complement experiment.</a:t>
            </a:r>
          </a:p>
          <a:p>
            <a:endParaRPr lang="en-US" dirty="0"/>
          </a:p>
          <a:p>
            <a:r>
              <a:rPr lang="en-US" dirty="0"/>
              <a:t>Specifically, as the </a:t>
            </a:r>
            <a:r>
              <a:rPr lang="en-US" dirty="0" err="1"/>
              <a:t>etpD</a:t>
            </a:r>
            <a:r>
              <a:rPr lang="en-US" dirty="0"/>
              <a:t> gene is essential for T2SS production, we decided to carry out a knockout/complementation experiment for </a:t>
            </a:r>
            <a:r>
              <a:rPr lang="en-US" dirty="0" err="1"/>
              <a:t>etpD</a:t>
            </a:r>
            <a:endParaRPr lang="en-US" dirty="0"/>
          </a:p>
        </p:txBody>
      </p:sp>
      <p:sp>
        <p:nvSpPr>
          <p:cNvPr id="4" name="Slide Number Placeholder 3"/>
          <p:cNvSpPr>
            <a:spLocks noGrp="1"/>
          </p:cNvSpPr>
          <p:nvPr>
            <p:ph type="sldNum" sz="quarter" idx="5"/>
          </p:nvPr>
        </p:nvSpPr>
        <p:spPr/>
        <p:txBody>
          <a:bodyPr/>
          <a:lstStyle/>
          <a:p>
            <a:fld id="{6B93024A-5217-C144-B08A-7834A9B3A771}" type="slidenum">
              <a:rPr lang="en-US" smtClean="0"/>
              <a:t>14</a:t>
            </a:fld>
            <a:endParaRPr lang="en-US"/>
          </a:p>
        </p:txBody>
      </p:sp>
    </p:spTree>
    <p:extLst>
      <p:ext uri="{BB962C8B-B14F-4D97-AF65-F5344CB8AC3E}">
        <p14:creationId xmlns:p14="http://schemas.microsoft.com/office/powerpoint/2010/main" val="1075353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run a knockout experiment to test whether the </a:t>
            </a:r>
            <a:r>
              <a:rPr lang="en-US" dirty="0" err="1"/>
              <a:t>etpD</a:t>
            </a:r>
            <a:r>
              <a:rPr lang="en-US" dirty="0"/>
              <a:t> gene has an involvement in UPEC adherence.</a:t>
            </a:r>
          </a:p>
          <a:p>
            <a:r>
              <a:rPr lang="en-US" dirty="0"/>
              <a:t>This is designed to satisfy Koch’s postulates (as reworked by Falkow for molecular analyses), such that we can tentatively accept that </a:t>
            </a:r>
            <a:r>
              <a:rPr lang="en-US" dirty="0" err="1"/>
              <a:t>etpD</a:t>
            </a:r>
            <a:r>
              <a:rPr lang="en-US" dirty="0"/>
              <a:t> is involved in adherence if</a:t>
            </a:r>
          </a:p>
          <a:p>
            <a:pPr marL="171450" indent="-171450">
              <a:buFontTx/>
              <a:buChar char="-"/>
            </a:pPr>
            <a:r>
              <a:rPr lang="en-US" dirty="0"/>
              <a:t>The wild-type/control pathogen adheres to the material</a:t>
            </a:r>
          </a:p>
          <a:p>
            <a:pPr marL="171450" indent="-171450">
              <a:buFontTx/>
              <a:buChar char="-"/>
            </a:pPr>
            <a:r>
              <a:rPr lang="en-US" dirty="0"/>
              <a:t>A mutant lacking only </a:t>
            </a:r>
            <a:r>
              <a:rPr lang="en-US" dirty="0" err="1"/>
              <a:t>etpD</a:t>
            </a:r>
            <a:r>
              <a:rPr lang="en-US" dirty="0"/>
              <a:t> fails to adhere</a:t>
            </a:r>
          </a:p>
          <a:p>
            <a:pPr marL="171450" indent="-171450">
              <a:buFontTx/>
              <a:buChar char="-"/>
            </a:pPr>
            <a:r>
              <a:rPr lang="en-US" dirty="0"/>
              <a:t>A complemented mutant, with </a:t>
            </a:r>
            <a:r>
              <a:rPr lang="en-US" dirty="0" err="1"/>
              <a:t>etpD</a:t>
            </a:r>
            <a:r>
              <a:rPr lang="en-US" dirty="0"/>
              <a:t> restored, adheres to the material</a:t>
            </a:r>
          </a:p>
          <a:p>
            <a:pPr marL="171450" indent="-171450">
              <a:buFontTx/>
              <a:buChar char="-"/>
            </a:pPr>
            <a:endParaRPr lang="en-US" dirty="0"/>
          </a:p>
          <a:p>
            <a:pPr marL="0" indent="0">
              <a:buFontTx/>
              <a:buNone/>
            </a:pPr>
            <a:r>
              <a:rPr lang="en-US" dirty="0"/>
              <a:t>Practically, we test the wild type, the knockout mutant, and the complemented mutant</a:t>
            </a:r>
          </a:p>
          <a:p>
            <a:pPr marL="0" indent="0">
              <a:buFontTx/>
              <a:buNone/>
            </a:pPr>
            <a:r>
              <a:rPr lang="en-US" dirty="0"/>
              <a:t>But we also include a knockout mutant with an empty plasmid to test for any effect this might have on adherence (not that we expect any)</a:t>
            </a:r>
          </a:p>
        </p:txBody>
      </p:sp>
      <p:sp>
        <p:nvSpPr>
          <p:cNvPr id="4" name="Slide Number Placeholder 3"/>
          <p:cNvSpPr>
            <a:spLocks noGrp="1"/>
          </p:cNvSpPr>
          <p:nvPr>
            <p:ph type="sldNum" sz="quarter" idx="5"/>
          </p:nvPr>
        </p:nvSpPr>
        <p:spPr/>
        <p:txBody>
          <a:bodyPr/>
          <a:lstStyle/>
          <a:p>
            <a:fld id="{6B93024A-5217-C144-B08A-7834A9B3A771}" type="slidenum">
              <a:rPr lang="en-US" smtClean="0"/>
              <a:t>15</a:t>
            </a:fld>
            <a:endParaRPr lang="en-US"/>
          </a:p>
        </p:txBody>
      </p:sp>
    </p:spTree>
    <p:extLst>
      <p:ext uri="{BB962C8B-B14F-4D97-AF65-F5344CB8AC3E}">
        <p14:creationId xmlns:p14="http://schemas.microsoft.com/office/powerpoint/2010/main" val="10046884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practical experiment we expose two kinds of material to the four bacterial strains: catheter material and human tissue</a:t>
            </a:r>
          </a:p>
          <a:p>
            <a:endParaRPr lang="en-US" dirty="0"/>
          </a:p>
          <a:p>
            <a:r>
              <a:rPr lang="en-US" dirty="0"/>
              <a:t>After a suitable period we thoroughly wash/rinds the material and culture it, obtaining bacterial counts by serial dilution</a:t>
            </a:r>
          </a:p>
          <a:p>
            <a:r>
              <a:rPr lang="en-US" dirty="0"/>
              <a:t>If there are high bacterial counts, many bacteria must have adhered to the material</a:t>
            </a:r>
          </a:p>
          <a:p>
            <a:r>
              <a:rPr lang="en-US" dirty="0" err="1"/>
              <a:t>Ifl</a:t>
            </a:r>
            <a:r>
              <a:rPr lang="en-US" dirty="0"/>
              <a:t> there are low counts, the bacteria must have been washed off and not adhered so well</a:t>
            </a:r>
          </a:p>
          <a:p>
            <a:endParaRPr lang="en-US" dirty="0"/>
          </a:p>
          <a:p>
            <a:r>
              <a:rPr lang="en-US" dirty="0"/>
              <a:t>Note that we are not testing adherence directly – we are measuring levels of recovery of bacteria and inferring differing levels of adherence from how many CFUs we recover.</a:t>
            </a:r>
          </a:p>
        </p:txBody>
      </p:sp>
      <p:sp>
        <p:nvSpPr>
          <p:cNvPr id="4" name="Slide Number Placeholder 3"/>
          <p:cNvSpPr>
            <a:spLocks noGrp="1"/>
          </p:cNvSpPr>
          <p:nvPr>
            <p:ph type="sldNum" sz="quarter" idx="5"/>
          </p:nvPr>
        </p:nvSpPr>
        <p:spPr/>
        <p:txBody>
          <a:bodyPr/>
          <a:lstStyle/>
          <a:p>
            <a:fld id="{6B93024A-5217-C144-B08A-7834A9B3A771}" type="slidenum">
              <a:rPr lang="en-US" smtClean="0"/>
              <a:t>16</a:t>
            </a:fld>
            <a:endParaRPr lang="en-US"/>
          </a:p>
        </p:txBody>
      </p:sp>
    </p:spTree>
    <p:extLst>
      <p:ext uri="{BB962C8B-B14F-4D97-AF65-F5344CB8AC3E}">
        <p14:creationId xmlns:p14="http://schemas.microsoft.com/office/powerpoint/2010/main" val="38787863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that’s the experimental setup which gets you the </a:t>
            </a:r>
            <a:r>
              <a:rPr lang="en-US" dirty="0" err="1"/>
              <a:t>logCFU</a:t>
            </a:r>
            <a:r>
              <a:rPr lang="en-US" dirty="0"/>
              <a:t> data you’ll be </a:t>
            </a:r>
            <a:r>
              <a:rPr lang="en-US" dirty="0" err="1"/>
              <a:t>analysing</a:t>
            </a:r>
            <a:r>
              <a:rPr lang="en-US" dirty="0"/>
              <a:t>.</a:t>
            </a:r>
          </a:p>
          <a:p>
            <a:r>
              <a:rPr lang="en-US" dirty="0"/>
              <a:t>What will you actually be doing?</a:t>
            </a:r>
          </a:p>
          <a:p>
            <a:r>
              <a:rPr lang="en-US" dirty="0"/>
              <a:t>There’ll be a lot of new stuff here, but don’t worry we’ll walk through it together.</a:t>
            </a:r>
          </a:p>
        </p:txBody>
      </p:sp>
      <p:sp>
        <p:nvSpPr>
          <p:cNvPr id="4" name="Slide Number Placeholder 3"/>
          <p:cNvSpPr>
            <a:spLocks noGrp="1"/>
          </p:cNvSpPr>
          <p:nvPr>
            <p:ph type="sldNum" sz="quarter" idx="5"/>
          </p:nvPr>
        </p:nvSpPr>
        <p:spPr/>
        <p:txBody>
          <a:bodyPr/>
          <a:lstStyle/>
          <a:p>
            <a:fld id="{6B93024A-5217-C144-B08A-7834A9B3A771}" type="slidenum">
              <a:rPr lang="en-US" smtClean="0"/>
              <a:t>17</a:t>
            </a:fld>
            <a:endParaRPr lang="en-US"/>
          </a:p>
        </p:txBody>
      </p:sp>
    </p:spTree>
    <p:extLst>
      <p:ext uri="{BB962C8B-B14F-4D97-AF65-F5344CB8AC3E}">
        <p14:creationId xmlns:p14="http://schemas.microsoft.com/office/powerpoint/2010/main" val="19306601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Firstly you’ll be using ggplot2 to create figures like this one on the right, showing the experimental data for catheter material and for human tissue.</a:t>
            </a:r>
          </a:p>
          <a:p>
            <a:r>
              <a:rPr lang="en-US" dirty="0"/>
              <a:t>This will introduce a couple of new </a:t>
            </a:r>
            <a:r>
              <a:rPr lang="en-US" dirty="0" err="1"/>
              <a:t>geoms</a:t>
            </a:r>
            <a:r>
              <a:rPr lang="en-US" dirty="0"/>
              <a:t> (boxplot and jitter)</a:t>
            </a:r>
          </a:p>
          <a:p>
            <a:r>
              <a:rPr lang="en-US" dirty="0"/>
              <a:t>We’ll use this to make some important inferences about our data.</a:t>
            </a:r>
          </a:p>
          <a:p>
            <a:endParaRPr lang="en-US" dirty="0"/>
          </a:p>
        </p:txBody>
      </p:sp>
      <p:sp>
        <p:nvSpPr>
          <p:cNvPr id="4" name="Slide Number Placeholder 3"/>
          <p:cNvSpPr>
            <a:spLocks noGrp="1"/>
          </p:cNvSpPr>
          <p:nvPr>
            <p:ph type="sldNum" sz="quarter" idx="5"/>
          </p:nvPr>
        </p:nvSpPr>
        <p:spPr/>
        <p:txBody>
          <a:bodyPr/>
          <a:lstStyle/>
          <a:p>
            <a:fld id="{6B93024A-5217-C144-B08A-7834A9B3A771}" type="slidenum">
              <a:rPr lang="en-US" smtClean="0"/>
              <a:t>18</a:t>
            </a:fld>
            <a:endParaRPr lang="en-US"/>
          </a:p>
        </p:txBody>
      </p:sp>
    </p:spTree>
    <p:extLst>
      <p:ext uri="{BB962C8B-B14F-4D97-AF65-F5344CB8AC3E}">
        <p14:creationId xmlns:p14="http://schemas.microsoft.com/office/powerpoint/2010/main" val="15630532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You’ll also be doing some statistical modelling.</a:t>
            </a:r>
          </a:p>
          <a:p>
            <a:r>
              <a:rPr lang="en-US" dirty="0"/>
              <a:t>This will be a new approach to what gets taught elsewhere on the course, I think.</a:t>
            </a:r>
          </a:p>
          <a:p>
            <a:r>
              <a:rPr lang="en-US" dirty="0"/>
              <a:t>It’s a totally different philosophy to things like t-tests and ANOVA, what we call “null hypothesis significance tests”</a:t>
            </a:r>
          </a:p>
          <a:p>
            <a:r>
              <a:rPr lang="en-US" dirty="0"/>
              <a:t>(though t-tests and ANOVA are just special cases of what we’ll be doing)</a:t>
            </a:r>
          </a:p>
          <a:p>
            <a:endParaRPr lang="en-US" dirty="0"/>
          </a:p>
          <a:p>
            <a:r>
              <a:rPr lang="en-US" dirty="0"/>
              <a:t>The approach we’ll take is called linear modelling</a:t>
            </a:r>
          </a:p>
          <a:p>
            <a:r>
              <a:rPr lang="en-US" dirty="0"/>
              <a:t>It’s very powerful, and allows us to simultaneously estimate the effects all our strains have, in relation to the wild-type/control strain.</a:t>
            </a:r>
          </a:p>
          <a:p>
            <a:r>
              <a:rPr lang="en-US" dirty="0"/>
              <a:t>It also allows us to take into account, and cancel out, interference/noise from influences we’re not interested in, like batch effects of running at different times, or if the media batch changes</a:t>
            </a:r>
          </a:p>
        </p:txBody>
      </p:sp>
      <p:sp>
        <p:nvSpPr>
          <p:cNvPr id="4" name="Slide Number Placeholder 3"/>
          <p:cNvSpPr>
            <a:spLocks noGrp="1"/>
          </p:cNvSpPr>
          <p:nvPr>
            <p:ph type="sldNum" sz="quarter" idx="5"/>
          </p:nvPr>
        </p:nvSpPr>
        <p:spPr/>
        <p:txBody>
          <a:bodyPr/>
          <a:lstStyle/>
          <a:p>
            <a:fld id="{6B93024A-5217-C144-B08A-7834A9B3A771}" type="slidenum">
              <a:rPr lang="en-US" smtClean="0"/>
              <a:t>19</a:t>
            </a:fld>
            <a:endParaRPr lang="en-US"/>
          </a:p>
        </p:txBody>
      </p:sp>
    </p:spTree>
    <p:extLst>
      <p:ext uri="{BB962C8B-B14F-4D97-AF65-F5344CB8AC3E}">
        <p14:creationId xmlns:p14="http://schemas.microsoft.com/office/powerpoint/2010/main" val="13913017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experiments we’re usually measuring some kind of outcome.</a:t>
            </a:r>
          </a:p>
          <a:p>
            <a:r>
              <a:rPr lang="en-US" dirty="0"/>
              <a:t>Here, the outcome is the </a:t>
            </a:r>
            <a:r>
              <a:rPr lang="en-US" dirty="0" err="1"/>
              <a:t>logCFU</a:t>
            </a:r>
            <a:r>
              <a:rPr lang="en-US" dirty="0"/>
              <a:t> value from the knockout/complementation experiments</a:t>
            </a:r>
          </a:p>
          <a:p>
            <a:endParaRPr lang="en-US" dirty="0"/>
          </a:p>
          <a:p>
            <a:r>
              <a:rPr lang="en-US" dirty="0"/>
              <a:t>The way we set up our experiments implies that some factors of the experiment influence the measured value.</a:t>
            </a:r>
          </a:p>
          <a:p>
            <a:r>
              <a:rPr lang="en-US" dirty="0"/>
              <a:t>For instance, the </a:t>
            </a:r>
            <a:r>
              <a:rPr lang="en-US" dirty="0" err="1"/>
              <a:t>logCFU</a:t>
            </a:r>
            <a:r>
              <a:rPr lang="en-US" dirty="0"/>
              <a:t> recovered for the wild-type strain depends on us using the wildtype.</a:t>
            </a:r>
          </a:p>
          <a:p>
            <a:endParaRPr lang="en-US" dirty="0"/>
          </a:p>
          <a:p>
            <a:r>
              <a:rPr lang="en-US" dirty="0"/>
              <a:t>In a slight abuse of mathematical notation, we can write this as the equation: </a:t>
            </a:r>
            <a:r>
              <a:rPr lang="en-US" dirty="0" err="1"/>
              <a:t>logCFU</a:t>
            </a:r>
            <a:r>
              <a:rPr lang="en-US" dirty="0"/>
              <a:t> ~ wildtype</a:t>
            </a:r>
          </a:p>
        </p:txBody>
      </p:sp>
      <p:sp>
        <p:nvSpPr>
          <p:cNvPr id="4" name="Slide Number Placeholder 3"/>
          <p:cNvSpPr>
            <a:spLocks noGrp="1"/>
          </p:cNvSpPr>
          <p:nvPr>
            <p:ph type="sldNum" sz="quarter" idx="5"/>
          </p:nvPr>
        </p:nvSpPr>
        <p:spPr/>
        <p:txBody>
          <a:bodyPr/>
          <a:lstStyle/>
          <a:p>
            <a:fld id="{6B93024A-5217-C144-B08A-7834A9B3A771}" type="slidenum">
              <a:rPr lang="en-US" smtClean="0"/>
              <a:t>20</a:t>
            </a:fld>
            <a:endParaRPr lang="en-US"/>
          </a:p>
        </p:txBody>
      </p:sp>
    </p:spTree>
    <p:extLst>
      <p:ext uri="{BB962C8B-B14F-4D97-AF65-F5344CB8AC3E}">
        <p14:creationId xmlns:p14="http://schemas.microsoft.com/office/powerpoint/2010/main" val="21075214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19E08B-9596-9933-5C37-B24A929967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038D40-718A-1D21-F498-ECC0EBF900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D7722F-8973-0749-87EC-D939B005E47B}"/>
              </a:ext>
            </a:extLst>
          </p:cNvPr>
          <p:cNvSpPr>
            <a:spLocks noGrp="1"/>
          </p:cNvSpPr>
          <p:nvPr>
            <p:ph type="body" idx="1"/>
          </p:nvPr>
        </p:nvSpPr>
        <p:spPr/>
        <p:txBody>
          <a:bodyPr/>
          <a:lstStyle/>
          <a:p>
            <a:r>
              <a:rPr lang="en-US" dirty="0"/>
              <a:t>In reality there’s always some random variation from somewhere.</a:t>
            </a:r>
          </a:p>
          <a:p>
            <a:r>
              <a:rPr lang="en-US" dirty="0"/>
              <a:t>So we represent these variations in our equation with the epsilon symbol (short for error)</a:t>
            </a:r>
          </a:p>
          <a:p>
            <a:endParaRPr lang="en-US" dirty="0"/>
          </a:p>
          <a:p>
            <a:r>
              <a:rPr lang="en-US" dirty="0"/>
              <a:t>From the structure of the equation you can see that, if we can subtract these random errors, we can obtain an estimate of the actual influence of the wildtype – i.e. the expected bacterial recovery when using the wildtype.</a:t>
            </a:r>
          </a:p>
          <a:p>
            <a:r>
              <a:rPr lang="en-US" dirty="0"/>
              <a:t>Linear modelling lets us mathematically make this subtraction, and get a much better estimate of the actual influence of the wildtype.</a:t>
            </a:r>
          </a:p>
        </p:txBody>
      </p:sp>
      <p:sp>
        <p:nvSpPr>
          <p:cNvPr id="4" name="Slide Number Placeholder 3">
            <a:extLst>
              <a:ext uri="{FF2B5EF4-FFF2-40B4-BE49-F238E27FC236}">
                <a16:creationId xmlns:a16="http://schemas.microsoft.com/office/drawing/2014/main" id="{BCEA28B4-F87A-1392-DC0A-1D9AC78C1E93}"/>
              </a:ext>
            </a:extLst>
          </p:cNvPr>
          <p:cNvSpPr>
            <a:spLocks noGrp="1"/>
          </p:cNvSpPr>
          <p:nvPr>
            <p:ph type="sldNum" sz="quarter" idx="5"/>
          </p:nvPr>
        </p:nvSpPr>
        <p:spPr/>
        <p:txBody>
          <a:bodyPr/>
          <a:lstStyle/>
          <a:p>
            <a:fld id="{6B93024A-5217-C144-B08A-7834A9B3A771}" type="slidenum">
              <a:rPr lang="en-US" smtClean="0"/>
              <a:t>21</a:t>
            </a:fld>
            <a:endParaRPr lang="en-US"/>
          </a:p>
        </p:txBody>
      </p:sp>
    </p:spTree>
    <p:extLst>
      <p:ext uri="{BB962C8B-B14F-4D97-AF65-F5344CB8AC3E}">
        <p14:creationId xmlns:p14="http://schemas.microsoft.com/office/powerpoint/2010/main" val="21728645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04176-9339-3DAF-A3F9-14582F8761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1289F3-1B55-9426-5B44-8EE91791AD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9A87AD-5482-9AA8-6CE5-9639FDE624AE}"/>
              </a:ext>
            </a:extLst>
          </p:cNvPr>
          <p:cNvSpPr>
            <a:spLocks noGrp="1"/>
          </p:cNvSpPr>
          <p:nvPr>
            <p:ph type="body" idx="1"/>
          </p:nvPr>
        </p:nvSpPr>
        <p:spPr/>
        <p:txBody>
          <a:bodyPr/>
          <a:lstStyle/>
          <a:p>
            <a:r>
              <a:rPr lang="en-US" dirty="0"/>
              <a:t>A major advantage of linear modelling is that we can use it to estimate the influence of multiple factors simultaneously.</a:t>
            </a:r>
          </a:p>
          <a:p>
            <a:r>
              <a:rPr lang="en-US" dirty="0"/>
              <a:t>For example, the knockout strain’s recovery is influenced both by it being the wildtype strain (UPEC), and having had the </a:t>
            </a:r>
            <a:r>
              <a:rPr lang="en-US" dirty="0" err="1"/>
              <a:t>etpD</a:t>
            </a:r>
            <a:r>
              <a:rPr lang="en-US" dirty="0"/>
              <a:t> gene knocked out (</a:t>
            </a:r>
            <a:r>
              <a:rPr lang="en-US" sz="1200" dirty="0" err="1"/>
              <a:t>ΔetpD</a:t>
            </a:r>
            <a:r>
              <a:rPr lang="en-US" sz="1200" dirty="0"/>
              <a:t>).</a:t>
            </a:r>
          </a:p>
          <a:p>
            <a:r>
              <a:rPr lang="en-US" sz="1200" dirty="0"/>
              <a:t>These influences are assumed to add together: the recovery is that for the wildtype, subject to the difference induced by knocking out the gene </a:t>
            </a:r>
            <a:r>
              <a:rPr lang="en-US" sz="1200" dirty="0" err="1"/>
              <a:t>etpD</a:t>
            </a:r>
            <a:r>
              <a:rPr lang="en-US" sz="1200" dirty="0"/>
              <a:t>.</a:t>
            </a:r>
          </a:p>
          <a:p>
            <a:endParaRPr lang="en-US" sz="1200" dirty="0"/>
          </a:p>
          <a:p>
            <a:r>
              <a:rPr lang="en-US" sz="1200" dirty="0"/>
              <a:t>Using linear modelling, we can estimate the influence of both the wildtype and the </a:t>
            </a:r>
            <a:r>
              <a:rPr lang="en-US" sz="1200" dirty="0" err="1"/>
              <a:t>ΔetpD</a:t>
            </a:r>
            <a:r>
              <a:rPr lang="en-US" sz="1200" dirty="0"/>
              <a:t> knockout at the same time, in a single calculation.</a:t>
            </a:r>
            <a:endParaRPr lang="en-US" dirty="0"/>
          </a:p>
        </p:txBody>
      </p:sp>
      <p:sp>
        <p:nvSpPr>
          <p:cNvPr id="4" name="Slide Number Placeholder 3">
            <a:extLst>
              <a:ext uri="{FF2B5EF4-FFF2-40B4-BE49-F238E27FC236}">
                <a16:creationId xmlns:a16="http://schemas.microsoft.com/office/drawing/2014/main" id="{D15A3512-8020-36A9-E6A9-AB6E793197CE}"/>
              </a:ext>
            </a:extLst>
          </p:cNvPr>
          <p:cNvSpPr>
            <a:spLocks noGrp="1"/>
          </p:cNvSpPr>
          <p:nvPr>
            <p:ph type="sldNum" sz="quarter" idx="5"/>
          </p:nvPr>
        </p:nvSpPr>
        <p:spPr/>
        <p:txBody>
          <a:bodyPr/>
          <a:lstStyle/>
          <a:p>
            <a:fld id="{6B93024A-5217-C144-B08A-7834A9B3A771}" type="slidenum">
              <a:rPr lang="en-US" smtClean="0"/>
              <a:t>22</a:t>
            </a:fld>
            <a:endParaRPr lang="en-US"/>
          </a:p>
        </p:txBody>
      </p:sp>
    </p:spTree>
    <p:extLst>
      <p:ext uri="{BB962C8B-B14F-4D97-AF65-F5344CB8AC3E}">
        <p14:creationId xmlns:p14="http://schemas.microsoft.com/office/powerpoint/2010/main" val="3941803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structure for today is in three main sections.</a:t>
            </a:r>
          </a:p>
          <a:p>
            <a:endParaRPr lang="en-US" dirty="0"/>
          </a:p>
          <a:p>
            <a:r>
              <a:rPr lang="en-US" dirty="0"/>
              <a:t>First, we’ll run through how to use ggplot2 – a data visualization package – in R. This will be a live coding demo and walkthrough.</a:t>
            </a:r>
          </a:p>
          <a:p>
            <a:r>
              <a:rPr lang="en-US" dirty="0"/>
              <a:t>Then we’ll describe the experimental approach that was used to obtain the data you’ll be working with, which will be more like a lecture.</a:t>
            </a:r>
          </a:p>
          <a:p>
            <a:r>
              <a:rPr lang="en-US" dirty="0"/>
              <a:t>Finally, we’ll work through the data analysis to identify whether or not candidate adhesion factors really do help a </a:t>
            </a:r>
            <a:r>
              <a:rPr lang="en-US" dirty="0" err="1"/>
              <a:t>uropathogenic</a:t>
            </a:r>
            <a:r>
              <a:rPr lang="en-US" dirty="0"/>
              <a:t> E. coli stick to catheter tubes or human tissue</a:t>
            </a:r>
          </a:p>
          <a:p>
            <a:endParaRPr lang="en-US" dirty="0"/>
          </a:p>
          <a:p>
            <a:r>
              <a:rPr lang="en-US" dirty="0"/>
              <a:t>All the R work you’ll do today will be carried out in your web browser using a neat technology called </a:t>
            </a:r>
            <a:r>
              <a:rPr lang="en-US" dirty="0" err="1"/>
              <a:t>WebR</a:t>
            </a:r>
            <a:r>
              <a:rPr lang="en-US" dirty="0"/>
              <a:t>. You’ll have met this last year in the year 2 workshops.</a:t>
            </a:r>
          </a:p>
          <a:p>
            <a:r>
              <a:rPr lang="en-US" dirty="0"/>
              <a:t>Doing things this way means that you can revisit the workshop for revision or other purposes later, and everything will still be set up for you.</a:t>
            </a:r>
          </a:p>
        </p:txBody>
      </p:sp>
      <p:sp>
        <p:nvSpPr>
          <p:cNvPr id="4" name="Slide Number Placeholder 3"/>
          <p:cNvSpPr>
            <a:spLocks noGrp="1"/>
          </p:cNvSpPr>
          <p:nvPr>
            <p:ph type="sldNum" sz="quarter" idx="5"/>
          </p:nvPr>
        </p:nvSpPr>
        <p:spPr/>
        <p:txBody>
          <a:bodyPr/>
          <a:lstStyle/>
          <a:p>
            <a:fld id="{6B93024A-5217-C144-B08A-7834A9B3A771}" type="slidenum">
              <a:rPr lang="en-US" smtClean="0"/>
              <a:t>2</a:t>
            </a:fld>
            <a:endParaRPr lang="en-US"/>
          </a:p>
        </p:txBody>
      </p:sp>
    </p:spTree>
    <p:extLst>
      <p:ext uri="{BB962C8B-B14F-4D97-AF65-F5344CB8AC3E}">
        <p14:creationId xmlns:p14="http://schemas.microsoft.com/office/powerpoint/2010/main" val="28598350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3353F-62C1-00F7-53E7-4FBFC24D99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084CBA-C2B9-5EDF-F5BD-41BF69B04B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029F48-BF04-A202-FC13-5ED019FFA564}"/>
              </a:ext>
            </a:extLst>
          </p:cNvPr>
          <p:cNvSpPr>
            <a:spLocks noGrp="1"/>
          </p:cNvSpPr>
          <p:nvPr>
            <p:ph type="body" idx="1"/>
          </p:nvPr>
        </p:nvSpPr>
        <p:spPr/>
        <p:txBody>
          <a:bodyPr/>
          <a:lstStyle/>
          <a:p>
            <a:r>
              <a:rPr lang="en-US" dirty="0"/>
              <a:t>This idea can be extended to all of our experimental factors.</a:t>
            </a:r>
          </a:p>
          <a:p>
            <a:r>
              <a:rPr lang="en-US" dirty="0"/>
              <a:t>We expect the wildtype strain to give a certain level of recovery, but for this to be modulated if the </a:t>
            </a:r>
            <a:r>
              <a:rPr lang="en-US" dirty="0" err="1"/>
              <a:t>etpD</a:t>
            </a:r>
            <a:r>
              <a:rPr lang="en-US" dirty="0"/>
              <a:t> gene is knocked out, or if the plasmid vector is transformed into it, or if the </a:t>
            </a:r>
            <a:r>
              <a:rPr lang="en-US" dirty="0" err="1"/>
              <a:t>etpD</a:t>
            </a:r>
            <a:r>
              <a:rPr lang="en-US" dirty="0"/>
              <a:t> gene is complemented back in.</a:t>
            </a:r>
          </a:p>
          <a:p>
            <a:endParaRPr lang="en-US" dirty="0"/>
          </a:p>
          <a:p>
            <a:r>
              <a:rPr lang="en-US" dirty="0"/>
              <a:t>There are details to consider about how we design the experiment, but linear modelling allows us to estimate all of these effects simultaneously in one calculation.</a:t>
            </a:r>
          </a:p>
        </p:txBody>
      </p:sp>
      <p:sp>
        <p:nvSpPr>
          <p:cNvPr id="4" name="Slide Number Placeholder 3">
            <a:extLst>
              <a:ext uri="{FF2B5EF4-FFF2-40B4-BE49-F238E27FC236}">
                <a16:creationId xmlns:a16="http://schemas.microsoft.com/office/drawing/2014/main" id="{458DC26C-C10F-B51D-DF64-AA7BBEA58C65}"/>
              </a:ext>
            </a:extLst>
          </p:cNvPr>
          <p:cNvSpPr>
            <a:spLocks noGrp="1"/>
          </p:cNvSpPr>
          <p:nvPr>
            <p:ph type="sldNum" sz="quarter" idx="5"/>
          </p:nvPr>
        </p:nvSpPr>
        <p:spPr/>
        <p:txBody>
          <a:bodyPr/>
          <a:lstStyle/>
          <a:p>
            <a:fld id="{6B93024A-5217-C144-B08A-7834A9B3A771}" type="slidenum">
              <a:rPr lang="en-US" smtClean="0"/>
              <a:t>23</a:t>
            </a:fld>
            <a:endParaRPr lang="en-US"/>
          </a:p>
        </p:txBody>
      </p:sp>
    </p:spTree>
    <p:extLst>
      <p:ext uri="{BB962C8B-B14F-4D97-AF65-F5344CB8AC3E}">
        <p14:creationId xmlns:p14="http://schemas.microsoft.com/office/powerpoint/2010/main" val="1881678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be asking “why are you showing us ggplot2 and R?” – and it’s a </a:t>
            </a:r>
            <a:r>
              <a:rPr lang="en-US" dirty="0" err="1"/>
              <a:t>fiar</a:t>
            </a:r>
            <a:r>
              <a:rPr lang="en-US" dirty="0"/>
              <a:t> question. I mean, Excel and GraphPad Prism exist, and they’re nice tools.</a:t>
            </a:r>
          </a:p>
          <a:p>
            <a:r>
              <a:rPr lang="en-US" dirty="0"/>
              <a:t>But R has many advantages over those tools.</a:t>
            </a:r>
          </a:p>
          <a:p>
            <a:r>
              <a:rPr lang="en-US" dirty="0"/>
              <a:t>R is free, for a start – Excel and Prism cost money. </a:t>
            </a:r>
          </a:p>
          <a:p>
            <a:r>
              <a:rPr lang="en-US" dirty="0"/>
              <a:t>R is widely-used and has become the standard statistical software for scientific research. If you know R, you can slot in to many more environments.</a:t>
            </a:r>
          </a:p>
          <a:p>
            <a:r>
              <a:rPr lang="en-US" dirty="0"/>
              <a:t>What makes it so popular is that, unlike Excel and – to an extent – Prism, R is better for reproducible data analysis.</a:t>
            </a:r>
          </a:p>
          <a:p>
            <a:r>
              <a:rPr lang="en-US" dirty="0"/>
              <a:t>This is because it keeps the data and its analysis separate, for one thing. The original data remains unchanged, which may not be the case for a spreadsheet like Excel.</a:t>
            </a:r>
          </a:p>
          <a:p>
            <a:r>
              <a:rPr lang="en-US" dirty="0"/>
              <a:t>It also requires that you explicitly provide every instruction as a command in a script – there are no ”hidden” or unstated “point-and-click” steps that make analysis hard to reproduce.</a:t>
            </a:r>
          </a:p>
          <a:p>
            <a:r>
              <a:rPr lang="en-US" dirty="0"/>
              <a:t>These scripts can be shared, so anyone can easily check, reapply or re-use your analysis.</a:t>
            </a:r>
          </a:p>
          <a:p>
            <a:r>
              <a:rPr lang="en-US" dirty="0"/>
              <a:t>R also has a much wider (and easy to apply) range of advanced statistical tools for experimental data analysis – some of which are quite niche (e.g. for differential gene expression)</a:t>
            </a:r>
          </a:p>
          <a:p>
            <a:endParaRPr lang="en-US" dirty="0"/>
          </a:p>
          <a:p>
            <a:r>
              <a:rPr lang="en-US" dirty="0"/>
              <a:t>You’ve met R in the first and second year, but you may want a refresher on some things, so if you do please put your hand up and ask – others will thank you.</a:t>
            </a:r>
          </a:p>
          <a:p>
            <a:endParaRPr lang="en-US" dirty="0"/>
          </a:p>
          <a:p>
            <a:r>
              <a:rPr lang="en-US" dirty="0"/>
              <a:t>ggplot2 is the most widely-used data visualization package for R.</a:t>
            </a:r>
          </a:p>
          <a:p>
            <a:r>
              <a:rPr lang="en-US" dirty="0"/>
              <a:t>It produces publication-quality graphics directly.</a:t>
            </a:r>
          </a:p>
          <a:p>
            <a:r>
              <a:rPr lang="en-US" dirty="0"/>
              <a:t>It’s the graphics package used by many media </a:t>
            </a:r>
            <a:r>
              <a:rPr lang="en-US" dirty="0" err="1"/>
              <a:t>organisations</a:t>
            </a:r>
            <a:r>
              <a:rPr lang="en-US" dirty="0"/>
              <a:t>, like the FT, Economist, and 538.</a:t>
            </a:r>
          </a:p>
        </p:txBody>
      </p:sp>
      <p:sp>
        <p:nvSpPr>
          <p:cNvPr id="4" name="Slide Number Placeholder 3"/>
          <p:cNvSpPr>
            <a:spLocks noGrp="1"/>
          </p:cNvSpPr>
          <p:nvPr>
            <p:ph type="sldNum" sz="quarter" idx="5"/>
          </p:nvPr>
        </p:nvSpPr>
        <p:spPr/>
        <p:txBody>
          <a:bodyPr/>
          <a:lstStyle/>
          <a:p>
            <a:fld id="{6B93024A-5217-C144-B08A-7834A9B3A771}" type="slidenum">
              <a:rPr lang="en-US" smtClean="0"/>
              <a:t>4</a:t>
            </a:fld>
            <a:endParaRPr lang="en-US"/>
          </a:p>
        </p:txBody>
      </p:sp>
    </p:spTree>
    <p:extLst>
      <p:ext uri="{BB962C8B-B14F-4D97-AF65-F5344CB8AC3E}">
        <p14:creationId xmlns:p14="http://schemas.microsoft.com/office/powerpoint/2010/main" val="36870076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scientist, you need to communicate your data to others.</a:t>
            </a:r>
          </a:p>
          <a:p>
            <a:r>
              <a:rPr lang="en-US" dirty="0"/>
              <a:t>When you do so, and intentionally or not, you are telling a story.</a:t>
            </a:r>
          </a:p>
          <a:p>
            <a:r>
              <a:rPr lang="en-US" dirty="0"/>
              <a:t>So when you share your data, you need to be sure that you are telling the right story</a:t>
            </a:r>
          </a:p>
          <a:p>
            <a:endParaRPr lang="en-US" dirty="0"/>
          </a:p>
          <a:p>
            <a:r>
              <a:rPr lang="en-US" dirty="0"/>
              <a:t>Different people can look at the same dataset and “see” different things in that data.</a:t>
            </a:r>
          </a:p>
          <a:p>
            <a:r>
              <a:rPr lang="en-US" dirty="0"/>
              <a:t>As a scientist your job is to “see” the _correct_ things and share them with others.</a:t>
            </a:r>
          </a:p>
          <a:p>
            <a:r>
              <a:rPr lang="en-US" dirty="0"/>
              <a:t>So you need to be able to choose the visualization that tells the _correct_ story.</a:t>
            </a:r>
          </a:p>
          <a:p>
            <a:r>
              <a:rPr lang="en-US" dirty="0"/>
              <a:t>Tools like Excel give you a palette of possible graphs and shoehorn your data into those graphs.</a:t>
            </a:r>
          </a:p>
          <a:p>
            <a:r>
              <a:rPr lang="en-US" dirty="0"/>
              <a:t>ggplot2 lets you build up your plots from first principles to show exactly what you need to show.</a:t>
            </a:r>
          </a:p>
        </p:txBody>
      </p:sp>
      <p:sp>
        <p:nvSpPr>
          <p:cNvPr id="4" name="Slide Number Placeholder 3"/>
          <p:cNvSpPr>
            <a:spLocks noGrp="1"/>
          </p:cNvSpPr>
          <p:nvPr>
            <p:ph type="sldNum" sz="quarter" idx="5"/>
          </p:nvPr>
        </p:nvSpPr>
        <p:spPr/>
        <p:txBody>
          <a:bodyPr/>
          <a:lstStyle/>
          <a:p>
            <a:fld id="{6B93024A-5217-C144-B08A-7834A9B3A771}" type="slidenum">
              <a:rPr lang="en-US" smtClean="0"/>
              <a:t>5</a:t>
            </a:fld>
            <a:endParaRPr lang="en-US"/>
          </a:p>
        </p:txBody>
      </p:sp>
    </p:spTree>
    <p:extLst>
      <p:ext uri="{BB962C8B-B14F-4D97-AF65-F5344CB8AC3E}">
        <p14:creationId xmlns:p14="http://schemas.microsoft.com/office/powerpoint/2010/main" val="1527614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ggplot</a:t>
            </a:r>
            <a:r>
              <a:rPr lang="en-US" dirty="0"/>
              <a:t> does this by using something called the grammar of graphics</a:t>
            </a:r>
          </a:p>
          <a:p>
            <a:r>
              <a:rPr lang="en-US" dirty="0"/>
              <a:t>The most important thing to understand is that the grammar of graphics separates data from its representation</a:t>
            </a:r>
          </a:p>
          <a:p>
            <a:r>
              <a:rPr lang="en-US" dirty="0"/>
              <a:t>This is just expressing the obvious idea that we can make many different possible plots from the same dataset</a:t>
            </a:r>
          </a:p>
          <a:p>
            <a:r>
              <a:rPr lang="en-US" dirty="0"/>
              <a:t>So we start by defining the data, and then layering on representations of the data</a:t>
            </a:r>
          </a:p>
          <a:p>
            <a:endParaRPr lang="en-US" dirty="0"/>
          </a:p>
          <a:p>
            <a:r>
              <a:rPr lang="en-US" dirty="0"/>
              <a:t>What you end up doing is building a visualization out of combinations of simple elements, like making a sentence out of adding words together.</a:t>
            </a:r>
          </a:p>
          <a:p>
            <a:r>
              <a:rPr lang="en-US" dirty="0"/>
              <a:t>The plots (or sentences) you make can be simple or complex, but they should express clearly what you mean by putting the elements in the right order</a:t>
            </a:r>
          </a:p>
          <a:p>
            <a:endParaRPr lang="en-US" dirty="0"/>
          </a:p>
          <a:p>
            <a:r>
              <a:rPr lang="en-US" dirty="0"/>
              <a:t>There are four kinds of component (or word): data, aesthetics, </a:t>
            </a:r>
            <a:r>
              <a:rPr lang="en-US" dirty="0" err="1"/>
              <a:t>geoms</a:t>
            </a:r>
            <a:r>
              <a:rPr lang="en-US" dirty="0"/>
              <a:t>, and layers</a:t>
            </a:r>
          </a:p>
          <a:p>
            <a:endParaRPr lang="en-US" dirty="0"/>
          </a:p>
        </p:txBody>
      </p:sp>
      <p:sp>
        <p:nvSpPr>
          <p:cNvPr id="4" name="Slide Number Placeholder 3"/>
          <p:cNvSpPr>
            <a:spLocks noGrp="1"/>
          </p:cNvSpPr>
          <p:nvPr>
            <p:ph type="sldNum" sz="quarter" idx="5"/>
          </p:nvPr>
        </p:nvSpPr>
        <p:spPr/>
        <p:txBody>
          <a:bodyPr/>
          <a:lstStyle/>
          <a:p>
            <a:fld id="{6B93024A-5217-C144-B08A-7834A9B3A771}" type="slidenum">
              <a:rPr lang="en-US" smtClean="0"/>
              <a:t>6</a:t>
            </a:fld>
            <a:endParaRPr lang="en-US"/>
          </a:p>
        </p:txBody>
      </p:sp>
    </p:spTree>
    <p:extLst>
      <p:ext uri="{BB962C8B-B14F-4D97-AF65-F5344CB8AC3E}">
        <p14:creationId xmlns:p14="http://schemas.microsoft.com/office/powerpoint/2010/main" val="2560848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component of a plot is the data that gets plotted.</a:t>
            </a:r>
          </a:p>
          <a:p>
            <a:r>
              <a:rPr lang="en-US" dirty="0"/>
              <a:t>Usually this is in the form of a table, and good tables have a particular format.</a:t>
            </a:r>
          </a:p>
          <a:p>
            <a:r>
              <a:rPr lang="en-US" dirty="0"/>
              <a:t>In good tables, each row represents a single “observation”, and each column represents a single “variable” that is measured for each observation.</a:t>
            </a:r>
          </a:p>
          <a:p>
            <a:r>
              <a:rPr lang="en-US" dirty="0"/>
              <a:t>Every cell in the table is then the value of a variable for a particular observation</a:t>
            </a:r>
          </a:p>
        </p:txBody>
      </p:sp>
      <p:sp>
        <p:nvSpPr>
          <p:cNvPr id="4" name="Slide Number Placeholder 3"/>
          <p:cNvSpPr>
            <a:spLocks noGrp="1"/>
          </p:cNvSpPr>
          <p:nvPr>
            <p:ph type="sldNum" sz="quarter" idx="5"/>
          </p:nvPr>
        </p:nvSpPr>
        <p:spPr/>
        <p:txBody>
          <a:bodyPr/>
          <a:lstStyle/>
          <a:p>
            <a:fld id="{6B93024A-5217-C144-B08A-7834A9B3A771}" type="slidenum">
              <a:rPr lang="en-US" smtClean="0"/>
              <a:t>7</a:t>
            </a:fld>
            <a:endParaRPr lang="en-US"/>
          </a:p>
        </p:txBody>
      </p:sp>
    </p:spTree>
    <p:extLst>
      <p:ext uri="{BB962C8B-B14F-4D97-AF65-F5344CB8AC3E}">
        <p14:creationId xmlns:p14="http://schemas.microsoft.com/office/powerpoint/2010/main" val="1394955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value in the data table can in principle be rendered in the plot you make.</a:t>
            </a:r>
          </a:p>
          <a:p>
            <a:r>
              <a:rPr lang="en-US" dirty="0"/>
              <a:t>How that value looks in the plot is controlled by its “aesthetics” – qualities like the shape of the symbol, its size and </a:t>
            </a:r>
            <a:r>
              <a:rPr lang="en-US" dirty="0" err="1"/>
              <a:t>colour</a:t>
            </a:r>
            <a:r>
              <a:rPr lang="en-US" dirty="0"/>
              <a:t>, and even where it is placed on the image.</a:t>
            </a:r>
          </a:p>
          <a:p>
            <a:r>
              <a:rPr lang="en-US" dirty="0"/>
              <a:t>Changing the aesthetics (e.g. making points from Asis look like squares, making point size represent total population, or </a:t>
            </a:r>
            <a:r>
              <a:rPr lang="en-US" dirty="0" err="1"/>
              <a:t>colouring</a:t>
            </a:r>
            <a:r>
              <a:rPr lang="en-US" dirty="0"/>
              <a:t> by country) changes the plot, but does not change the underlying data</a:t>
            </a:r>
          </a:p>
        </p:txBody>
      </p:sp>
      <p:sp>
        <p:nvSpPr>
          <p:cNvPr id="4" name="Slide Number Placeholder 3"/>
          <p:cNvSpPr>
            <a:spLocks noGrp="1"/>
          </p:cNvSpPr>
          <p:nvPr>
            <p:ph type="sldNum" sz="quarter" idx="5"/>
          </p:nvPr>
        </p:nvSpPr>
        <p:spPr/>
        <p:txBody>
          <a:bodyPr/>
          <a:lstStyle/>
          <a:p>
            <a:fld id="{6B93024A-5217-C144-B08A-7834A9B3A771}" type="slidenum">
              <a:rPr lang="en-US" smtClean="0"/>
              <a:t>8</a:t>
            </a:fld>
            <a:endParaRPr lang="en-US"/>
          </a:p>
        </p:txBody>
      </p:sp>
    </p:spTree>
    <p:extLst>
      <p:ext uri="{BB962C8B-B14F-4D97-AF65-F5344CB8AC3E}">
        <p14:creationId xmlns:p14="http://schemas.microsoft.com/office/powerpoint/2010/main" val="3961750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component to consider is the </a:t>
            </a:r>
            <a:r>
              <a:rPr lang="en-US" dirty="0" err="1"/>
              <a:t>geom</a:t>
            </a:r>
            <a:r>
              <a:rPr lang="en-US" dirty="0"/>
              <a:t>, or geometry.</a:t>
            </a:r>
          </a:p>
          <a:p>
            <a:r>
              <a:rPr lang="en-US" dirty="0"/>
              <a:t>This is a slightly jargony term – a </a:t>
            </a:r>
            <a:r>
              <a:rPr lang="en-US" dirty="0" err="1"/>
              <a:t>geom</a:t>
            </a:r>
            <a:r>
              <a:rPr lang="en-US" dirty="0"/>
              <a:t> defines the “type” of representation of the data</a:t>
            </a:r>
          </a:p>
          <a:p>
            <a:r>
              <a:rPr lang="en-US" dirty="0" err="1"/>
              <a:t>Geoms</a:t>
            </a:r>
            <a:r>
              <a:rPr lang="en-US" dirty="0"/>
              <a:t> define things like scatterplots, line graphs, violin plots, geographical maps and so on</a:t>
            </a:r>
          </a:p>
          <a:p>
            <a:r>
              <a:rPr lang="en-US" dirty="0"/>
              <a:t>We can use the same aesthetic settings with different </a:t>
            </a:r>
            <a:r>
              <a:rPr lang="en-US" dirty="0" err="1"/>
              <a:t>geoms</a:t>
            </a:r>
            <a:r>
              <a:rPr lang="en-US" dirty="0"/>
              <a:t> to generate a wide range of possible graphs</a:t>
            </a:r>
          </a:p>
          <a:p>
            <a:r>
              <a:rPr lang="en-US" dirty="0"/>
              <a:t>We can also combine </a:t>
            </a:r>
            <a:r>
              <a:rPr lang="en-US" dirty="0" err="1"/>
              <a:t>geoms</a:t>
            </a:r>
            <a:r>
              <a:rPr lang="en-US" dirty="0"/>
              <a:t> with each other to show, for example, a line through the data, with every data point individually plotted, and a ribbon overlaying it to show variation in the data.</a:t>
            </a:r>
          </a:p>
        </p:txBody>
      </p:sp>
      <p:sp>
        <p:nvSpPr>
          <p:cNvPr id="4" name="Slide Number Placeholder 3"/>
          <p:cNvSpPr>
            <a:spLocks noGrp="1"/>
          </p:cNvSpPr>
          <p:nvPr>
            <p:ph type="sldNum" sz="quarter" idx="5"/>
          </p:nvPr>
        </p:nvSpPr>
        <p:spPr/>
        <p:txBody>
          <a:bodyPr/>
          <a:lstStyle/>
          <a:p>
            <a:fld id="{6B93024A-5217-C144-B08A-7834A9B3A771}" type="slidenum">
              <a:rPr lang="en-US" smtClean="0"/>
              <a:t>9</a:t>
            </a:fld>
            <a:endParaRPr lang="en-US"/>
          </a:p>
        </p:txBody>
      </p:sp>
    </p:spTree>
    <p:extLst>
      <p:ext uri="{BB962C8B-B14F-4D97-AF65-F5344CB8AC3E}">
        <p14:creationId xmlns:p14="http://schemas.microsoft.com/office/powerpoint/2010/main" val="740450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way we combine </a:t>
            </a:r>
            <a:r>
              <a:rPr lang="en-US" dirty="0" err="1"/>
              <a:t>geoms</a:t>
            </a:r>
            <a:r>
              <a:rPr lang="en-US" dirty="0"/>
              <a:t> is as layers – like putting one page on top of another (though they’re transparent, to an extent)</a:t>
            </a:r>
          </a:p>
          <a:p>
            <a:r>
              <a:rPr lang="en-US" dirty="0"/>
              <a:t>We start with a base layer – </a:t>
            </a:r>
            <a:r>
              <a:rPr lang="en-US" dirty="0" err="1"/>
              <a:t>ggplot</a:t>
            </a:r>
            <a:r>
              <a:rPr lang="en-US" dirty="0"/>
              <a:t> - where we define the data (here “</a:t>
            </a:r>
            <a:r>
              <a:rPr lang="en-US" dirty="0" err="1"/>
              <a:t>gapminder</a:t>
            </a:r>
            <a:r>
              <a:rPr lang="en-US" dirty="0"/>
              <a:t>”), and some aesthetics - these will be inherited by each subsequent layer</a:t>
            </a:r>
          </a:p>
          <a:p>
            <a:endParaRPr lang="en-US" dirty="0"/>
          </a:p>
          <a:p>
            <a:r>
              <a:rPr lang="en-US" dirty="0"/>
              <a:t>Then we add a new </a:t>
            </a:r>
            <a:r>
              <a:rPr lang="en-US" dirty="0" err="1"/>
              <a:t>geom</a:t>
            </a:r>
            <a:r>
              <a:rPr lang="en-US" dirty="0"/>
              <a:t> layer, here </a:t>
            </a:r>
            <a:r>
              <a:rPr lang="en-US" dirty="0" err="1"/>
              <a:t>geom_line</a:t>
            </a:r>
            <a:r>
              <a:rPr lang="en-US" dirty="0"/>
              <a:t> to make a line graph</a:t>
            </a:r>
          </a:p>
          <a:p>
            <a:r>
              <a:rPr lang="en-US" dirty="0"/>
              <a:t>And we can continue adding new layers on top of what we’ve already done, such as </a:t>
            </a:r>
            <a:r>
              <a:rPr lang="en-US" dirty="0" err="1"/>
              <a:t>geom_point</a:t>
            </a:r>
            <a:r>
              <a:rPr lang="en-US" dirty="0"/>
              <a:t>, to add all the individual datapoints</a:t>
            </a:r>
          </a:p>
          <a:p>
            <a:endParaRPr lang="en-US" dirty="0"/>
          </a:p>
          <a:p>
            <a:r>
              <a:rPr lang="en-US" dirty="0"/>
              <a:t>When we add a new </a:t>
            </a:r>
            <a:r>
              <a:rPr lang="en-US" dirty="0" err="1"/>
              <a:t>geom</a:t>
            </a:r>
            <a:r>
              <a:rPr lang="en-US" dirty="0"/>
              <a:t> layer, we can choose to override or modify data or aesthetics.</a:t>
            </a:r>
          </a:p>
          <a:p>
            <a:r>
              <a:rPr lang="en-US" dirty="0"/>
              <a:t>Here, we’ve chosen to add an aesthetic that _groups_ datapoints by country. You’ll see what this does as we go through the walkthrough.</a:t>
            </a:r>
          </a:p>
          <a:p>
            <a:endParaRPr lang="en-US" dirty="0"/>
          </a:p>
        </p:txBody>
      </p:sp>
      <p:sp>
        <p:nvSpPr>
          <p:cNvPr id="4" name="Slide Number Placeholder 3"/>
          <p:cNvSpPr>
            <a:spLocks noGrp="1"/>
          </p:cNvSpPr>
          <p:nvPr>
            <p:ph type="sldNum" sz="quarter" idx="5"/>
          </p:nvPr>
        </p:nvSpPr>
        <p:spPr/>
        <p:txBody>
          <a:bodyPr/>
          <a:lstStyle/>
          <a:p>
            <a:fld id="{6B93024A-5217-C144-B08A-7834A9B3A771}" type="slidenum">
              <a:rPr lang="en-US" smtClean="0"/>
              <a:t>10</a:t>
            </a:fld>
            <a:endParaRPr lang="en-US"/>
          </a:p>
        </p:txBody>
      </p:sp>
    </p:spTree>
    <p:extLst>
      <p:ext uri="{BB962C8B-B14F-4D97-AF65-F5344CB8AC3E}">
        <p14:creationId xmlns:p14="http://schemas.microsoft.com/office/powerpoint/2010/main" val="22394560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FA68E-BFD6-81ED-8D6D-CA5291F3DEA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601A8EFB-CEE7-D6D3-B991-340F25CE59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0D44AAE-C7B9-F71D-480F-027CD6BD7765}"/>
              </a:ext>
            </a:extLst>
          </p:cNvPr>
          <p:cNvSpPr>
            <a:spLocks noGrp="1"/>
          </p:cNvSpPr>
          <p:nvPr>
            <p:ph type="dt" sz="half" idx="10"/>
          </p:nvPr>
        </p:nvSpPr>
        <p:spPr/>
        <p:txBody>
          <a:bodyPr/>
          <a:lstStyle/>
          <a:p>
            <a:fld id="{E27B6AC8-1E6D-0C4D-A63A-10A71B03FCBE}" type="datetimeFigureOut">
              <a:rPr lang="en-US" smtClean="0"/>
              <a:t>3/21/25</a:t>
            </a:fld>
            <a:endParaRPr lang="en-US"/>
          </a:p>
        </p:txBody>
      </p:sp>
      <p:sp>
        <p:nvSpPr>
          <p:cNvPr id="5" name="Footer Placeholder 4">
            <a:extLst>
              <a:ext uri="{FF2B5EF4-FFF2-40B4-BE49-F238E27FC236}">
                <a16:creationId xmlns:a16="http://schemas.microsoft.com/office/drawing/2014/main" id="{6CF6DA27-5AB5-11F6-E2C3-3DAC011586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E9310A-AA67-82F0-23D3-FA46D01ADD92}"/>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37701535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C1F47-8865-5569-CD57-61A1417E2AF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9EF6CE4-6CEB-0707-2BD4-8CD607A54AA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1492E9F-CD32-411F-7B5C-640F66430651}"/>
              </a:ext>
            </a:extLst>
          </p:cNvPr>
          <p:cNvSpPr>
            <a:spLocks noGrp="1"/>
          </p:cNvSpPr>
          <p:nvPr>
            <p:ph type="dt" sz="half" idx="10"/>
          </p:nvPr>
        </p:nvSpPr>
        <p:spPr/>
        <p:txBody>
          <a:bodyPr/>
          <a:lstStyle/>
          <a:p>
            <a:fld id="{E27B6AC8-1E6D-0C4D-A63A-10A71B03FCBE}" type="datetimeFigureOut">
              <a:rPr lang="en-US" smtClean="0"/>
              <a:t>3/21/25</a:t>
            </a:fld>
            <a:endParaRPr lang="en-US"/>
          </a:p>
        </p:txBody>
      </p:sp>
      <p:sp>
        <p:nvSpPr>
          <p:cNvPr id="5" name="Footer Placeholder 4">
            <a:extLst>
              <a:ext uri="{FF2B5EF4-FFF2-40B4-BE49-F238E27FC236}">
                <a16:creationId xmlns:a16="http://schemas.microsoft.com/office/drawing/2014/main" id="{759D5F48-6A0E-36D4-438F-8DEE678C19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0BA1AA-3190-8D32-C646-8EC8284CA526}"/>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2368698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877F98-665D-8161-DF46-EDF732C0EA5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239E9B2-38ED-A8B3-5256-C5E6A2FC903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1C1939D-2E6A-A378-21E1-2E0EDE90C352}"/>
              </a:ext>
            </a:extLst>
          </p:cNvPr>
          <p:cNvSpPr>
            <a:spLocks noGrp="1"/>
          </p:cNvSpPr>
          <p:nvPr>
            <p:ph type="dt" sz="half" idx="10"/>
          </p:nvPr>
        </p:nvSpPr>
        <p:spPr/>
        <p:txBody>
          <a:bodyPr/>
          <a:lstStyle/>
          <a:p>
            <a:fld id="{E27B6AC8-1E6D-0C4D-A63A-10A71B03FCBE}" type="datetimeFigureOut">
              <a:rPr lang="en-US" smtClean="0"/>
              <a:t>3/21/25</a:t>
            </a:fld>
            <a:endParaRPr lang="en-US"/>
          </a:p>
        </p:txBody>
      </p:sp>
      <p:sp>
        <p:nvSpPr>
          <p:cNvPr id="5" name="Footer Placeholder 4">
            <a:extLst>
              <a:ext uri="{FF2B5EF4-FFF2-40B4-BE49-F238E27FC236}">
                <a16:creationId xmlns:a16="http://schemas.microsoft.com/office/drawing/2014/main" id="{D30DFCE1-B460-AC50-F5C4-E43362830F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A44C96-9C22-63A7-BB1C-A6BF98992562}"/>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19296386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E875F-D89D-B9BD-A974-431A3D2622C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B9E2606-3419-885E-9BB8-02000CD4906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2D4FA9B-323E-2DDF-EDE9-006C03EBBE4F}"/>
              </a:ext>
            </a:extLst>
          </p:cNvPr>
          <p:cNvSpPr>
            <a:spLocks noGrp="1"/>
          </p:cNvSpPr>
          <p:nvPr>
            <p:ph type="dt" sz="half" idx="10"/>
          </p:nvPr>
        </p:nvSpPr>
        <p:spPr/>
        <p:txBody>
          <a:bodyPr/>
          <a:lstStyle/>
          <a:p>
            <a:fld id="{E27B6AC8-1E6D-0C4D-A63A-10A71B03FCBE}" type="datetimeFigureOut">
              <a:rPr lang="en-US" smtClean="0"/>
              <a:t>3/21/25</a:t>
            </a:fld>
            <a:endParaRPr lang="en-US"/>
          </a:p>
        </p:txBody>
      </p:sp>
      <p:sp>
        <p:nvSpPr>
          <p:cNvPr id="5" name="Footer Placeholder 4">
            <a:extLst>
              <a:ext uri="{FF2B5EF4-FFF2-40B4-BE49-F238E27FC236}">
                <a16:creationId xmlns:a16="http://schemas.microsoft.com/office/drawing/2014/main" id="{70BC8134-0B38-E8B2-7B47-09516EF996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DADCEC-7151-230D-D041-2A608CAF4B4D}"/>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4017703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C1430-E10E-5D11-3983-EB9D131C8CC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A760F74B-87F8-1A2D-1BB4-04A0403F7F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4D5EE70-A83E-03C5-F528-4A9694335AAD}"/>
              </a:ext>
            </a:extLst>
          </p:cNvPr>
          <p:cNvSpPr>
            <a:spLocks noGrp="1"/>
          </p:cNvSpPr>
          <p:nvPr>
            <p:ph type="dt" sz="half" idx="10"/>
          </p:nvPr>
        </p:nvSpPr>
        <p:spPr/>
        <p:txBody>
          <a:bodyPr/>
          <a:lstStyle/>
          <a:p>
            <a:fld id="{E27B6AC8-1E6D-0C4D-A63A-10A71B03FCBE}" type="datetimeFigureOut">
              <a:rPr lang="en-US" smtClean="0"/>
              <a:t>3/21/25</a:t>
            </a:fld>
            <a:endParaRPr lang="en-US"/>
          </a:p>
        </p:txBody>
      </p:sp>
      <p:sp>
        <p:nvSpPr>
          <p:cNvPr id="5" name="Footer Placeholder 4">
            <a:extLst>
              <a:ext uri="{FF2B5EF4-FFF2-40B4-BE49-F238E27FC236}">
                <a16:creationId xmlns:a16="http://schemas.microsoft.com/office/drawing/2014/main" id="{D890E3D9-750D-1D9B-81C7-031127E34D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B7F50E-8E65-B037-70E7-0C4C5BB3211E}"/>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1028721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680EB-8014-0F14-C137-A36BDDD927F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C00981A-1DD3-65A1-4459-C2D87E31C23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4FBD2A84-0CF8-671E-FB38-6E3EF868042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416779D4-620F-7970-3734-70F80D8EDFDB}"/>
              </a:ext>
            </a:extLst>
          </p:cNvPr>
          <p:cNvSpPr>
            <a:spLocks noGrp="1"/>
          </p:cNvSpPr>
          <p:nvPr>
            <p:ph type="dt" sz="half" idx="10"/>
          </p:nvPr>
        </p:nvSpPr>
        <p:spPr/>
        <p:txBody>
          <a:bodyPr/>
          <a:lstStyle/>
          <a:p>
            <a:fld id="{E27B6AC8-1E6D-0C4D-A63A-10A71B03FCBE}" type="datetimeFigureOut">
              <a:rPr lang="en-US" smtClean="0"/>
              <a:t>3/21/25</a:t>
            </a:fld>
            <a:endParaRPr lang="en-US"/>
          </a:p>
        </p:txBody>
      </p:sp>
      <p:sp>
        <p:nvSpPr>
          <p:cNvPr id="6" name="Footer Placeholder 5">
            <a:extLst>
              <a:ext uri="{FF2B5EF4-FFF2-40B4-BE49-F238E27FC236}">
                <a16:creationId xmlns:a16="http://schemas.microsoft.com/office/drawing/2014/main" id="{D7204109-0B60-0420-89B8-C6A12500BA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9D94CB-21C5-D60D-C139-6CBD66B12C48}"/>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873023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CF83C-F6DF-3330-217B-8BA611A5126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EB8B5F3-B1F4-355E-2ABE-C94065953B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6B27489-B060-BAF7-0C0C-CD42A70E5A6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B7F39B7-5518-4C37-F8D9-7FBB6F3793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2B9AF4D-A82A-5982-747B-F343804EDF3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3F6253F-E620-459B-C3AE-071816A3A09F}"/>
              </a:ext>
            </a:extLst>
          </p:cNvPr>
          <p:cNvSpPr>
            <a:spLocks noGrp="1"/>
          </p:cNvSpPr>
          <p:nvPr>
            <p:ph type="dt" sz="half" idx="10"/>
          </p:nvPr>
        </p:nvSpPr>
        <p:spPr/>
        <p:txBody>
          <a:bodyPr/>
          <a:lstStyle/>
          <a:p>
            <a:fld id="{E27B6AC8-1E6D-0C4D-A63A-10A71B03FCBE}" type="datetimeFigureOut">
              <a:rPr lang="en-US" smtClean="0"/>
              <a:t>3/21/25</a:t>
            </a:fld>
            <a:endParaRPr lang="en-US"/>
          </a:p>
        </p:txBody>
      </p:sp>
      <p:sp>
        <p:nvSpPr>
          <p:cNvPr id="8" name="Footer Placeholder 7">
            <a:extLst>
              <a:ext uri="{FF2B5EF4-FFF2-40B4-BE49-F238E27FC236}">
                <a16:creationId xmlns:a16="http://schemas.microsoft.com/office/drawing/2014/main" id="{0FFB7D51-E3F9-895F-7B29-8766837B5F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8372EB2-7D3B-771E-6D60-9FD0229ACD52}"/>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6234154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24B7-8E2A-A334-98C6-1AACA083C13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D4D673E-90A8-D58D-AEE9-8A81698BF9F0}"/>
              </a:ext>
            </a:extLst>
          </p:cNvPr>
          <p:cNvSpPr>
            <a:spLocks noGrp="1"/>
          </p:cNvSpPr>
          <p:nvPr>
            <p:ph type="dt" sz="half" idx="10"/>
          </p:nvPr>
        </p:nvSpPr>
        <p:spPr/>
        <p:txBody>
          <a:bodyPr/>
          <a:lstStyle/>
          <a:p>
            <a:fld id="{E27B6AC8-1E6D-0C4D-A63A-10A71B03FCBE}" type="datetimeFigureOut">
              <a:rPr lang="en-US" smtClean="0"/>
              <a:t>3/21/25</a:t>
            </a:fld>
            <a:endParaRPr lang="en-US"/>
          </a:p>
        </p:txBody>
      </p:sp>
      <p:sp>
        <p:nvSpPr>
          <p:cNvPr id="4" name="Footer Placeholder 3">
            <a:extLst>
              <a:ext uri="{FF2B5EF4-FFF2-40B4-BE49-F238E27FC236}">
                <a16:creationId xmlns:a16="http://schemas.microsoft.com/office/drawing/2014/main" id="{1E56BB90-4D94-2249-DDD1-5903A67E90C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92DD4F-0724-D3B5-8124-519148839731}"/>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96331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E45DAD-E5F6-D261-B48F-B0DB4BD41941}"/>
              </a:ext>
            </a:extLst>
          </p:cNvPr>
          <p:cNvSpPr>
            <a:spLocks noGrp="1"/>
          </p:cNvSpPr>
          <p:nvPr>
            <p:ph type="dt" sz="half" idx="10"/>
          </p:nvPr>
        </p:nvSpPr>
        <p:spPr/>
        <p:txBody>
          <a:bodyPr/>
          <a:lstStyle/>
          <a:p>
            <a:fld id="{E27B6AC8-1E6D-0C4D-A63A-10A71B03FCBE}" type="datetimeFigureOut">
              <a:rPr lang="en-US" smtClean="0"/>
              <a:t>3/21/25</a:t>
            </a:fld>
            <a:endParaRPr lang="en-US"/>
          </a:p>
        </p:txBody>
      </p:sp>
      <p:sp>
        <p:nvSpPr>
          <p:cNvPr id="3" name="Footer Placeholder 2">
            <a:extLst>
              <a:ext uri="{FF2B5EF4-FFF2-40B4-BE49-F238E27FC236}">
                <a16:creationId xmlns:a16="http://schemas.microsoft.com/office/drawing/2014/main" id="{E70F73C4-6486-9979-7CCC-D141435855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68D626-4711-68D7-3C1D-B391FB68EF3B}"/>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3527077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FB912-56B1-7AC3-181E-640E5FA28C1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348FB46-BD29-82B4-CA4F-FE34E22991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D9BDE28-12E4-B458-1280-EAA9429269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EED9612-8F7B-E061-A190-BDB7E2439057}"/>
              </a:ext>
            </a:extLst>
          </p:cNvPr>
          <p:cNvSpPr>
            <a:spLocks noGrp="1"/>
          </p:cNvSpPr>
          <p:nvPr>
            <p:ph type="dt" sz="half" idx="10"/>
          </p:nvPr>
        </p:nvSpPr>
        <p:spPr/>
        <p:txBody>
          <a:bodyPr/>
          <a:lstStyle/>
          <a:p>
            <a:fld id="{E27B6AC8-1E6D-0C4D-A63A-10A71B03FCBE}" type="datetimeFigureOut">
              <a:rPr lang="en-US" smtClean="0"/>
              <a:t>3/21/25</a:t>
            </a:fld>
            <a:endParaRPr lang="en-US"/>
          </a:p>
        </p:txBody>
      </p:sp>
      <p:sp>
        <p:nvSpPr>
          <p:cNvPr id="6" name="Footer Placeholder 5">
            <a:extLst>
              <a:ext uri="{FF2B5EF4-FFF2-40B4-BE49-F238E27FC236}">
                <a16:creationId xmlns:a16="http://schemas.microsoft.com/office/drawing/2014/main" id="{97893359-1A8A-8083-8132-591606C33E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8FADCA-7C25-E7FF-FA7C-36363842DD1F}"/>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619576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CFEAB-A891-3D29-2305-82F219E8131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C9CE8E2-572D-C97D-5A66-949E4637AD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2169FE3F-4545-C1ED-3A10-33044481D8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5EC29C7-409C-FE2F-076D-1560B5ABA5B4}"/>
              </a:ext>
            </a:extLst>
          </p:cNvPr>
          <p:cNvSpPr>
            <a:spLocks noGrp="1"/>
          </p:cNvSpPr>
          <p:nvPr>
            <p:ph type="dt" sz="half" idx="10"/>
          </p:nvPr>
        </p:nvSpPr>
        <p:spPr/>
        <p:txBody>
          <a:bodyPr/>
          <a:lstStyle/>
          <a:p>
            <a:fld id="{E27B6AC8-1E6D-0C4D-A63A-10A71B03FCBE}" type="datetimeFigureOut">
              <a:rPr lang="en-US" smtClean="0"/>
              <a:t>3/21/25</a:t>
            </a:fld>
            <a:endParaRPr lang="en-US"/>
          </a:p>
        </p:txBody>
      </p:sp>
      <p:sp>
        <p:nvSpPr>
          <p:cNvPr id="6" name="Footer Placeholder 5">
            <a:extLst>
              <a:ext uri="{FF2B5EF4-FFF2-40B4-BE49-F238E27FC236}">
                <a16:creationId xmlns:a16="http://schemas.microsoft.com/office/drawing/2014/main" id="{BD8280EF-37D2-624F-41F7-84915BC649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8318A0-83C6-EF62-61E1-04102EA26C9E}"/>
              </a:ext>
            </a:extLst>
          </p:cNvPr>
          <p:cNvSpPr>
            <a:spLocks noGrp="1"/>
          </p:cNvSpPr>
          <p:nvPr>
            <p:ph type="sldNum" sz="quarter" idx="12"/>
          </p:nvPr>
        </p:nvSpPr>
        <p:spPr/>
        <p:txBody>
          <a:bodyPr/>
          <a:lstStyle/>
          <a:p>
            <a:fld id="{73197602-1E4B-FF4E-8C81-10CB27122C81}" type="slidenum">
              <a:rPr lang="en-US" smtClean="0"/>
              <a:t>‹#›</a:t>
            </a:fld>
            <a:endParaRPr lang="en-US"/>
          </a:p>
        </p:txBody>
      </p:sp>
    </p:spTree>
    <p:extLst>
      <p:ext uri="{BB962C8B-B14F-4D97-AF65-F5344CB8AC3E}">
        <p14:creationId xmlns:p14="http://schemas.microsoft.com/office/powerpoint/2010/main" val="2909566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F9A34BE-1116-B7D7-A9C6-37C4C18463E6}"/>
              </a:ext>
            </a:extLst>
          </p:cNvPr>
          <p:cNvPicPr>
            <a:picLocks noChangeAspect="1"/>
          </p:cNvPicPr>
          <p:nvPr userDrawn="1"/>
        </p:nvPicPr>
        <p:blipFill>
          <a:blip r:embed="rId13"/>
          <a:stretch>
            <a:fillRect/>
          </a:stretch>
        </p:blipFill>
        <p:spPr>
          <a:xfrm>
            <a:off x="10291579" y="0"/>
            <a:ext cx="1472898" cy="1656883"/>
          </a:xfrm>
          <a:prstGeom prst="rect">
            <a:avLst/>
          </a:prstGeom>
        </p:spPr>
      </p:pic>
      <p:sp>
        <p:nvSpPr>
          <p:cNvPr id="2" name="Title Placeholder 1">
            <a:extLst>
              <a:ext uri="{FF2B5EF4-FFF2-40B4-BE49-F238E27FC236}">
                <a16:creationId xmlns:a16="http://schemas.microsoft.com/office/drawing/2014/main" id="{A6F776DE-389D-8F8C-ACDB-E1433A28B5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F2941C5-0F0E-DAFE-E627-C046C10E6D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A037A1D-76FC-561B-F5BA-B57FADF9827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B6AC8-1E6D-0C4D-A63A-10A71B03FCBE}" type="datetimeFigureOut">
              <a:rPr lang="en-US" smtClean="0"/>
              <a:t>3/21/25</a:t>
            </a:fld>
            <a:endParaRPr lang="en-US"/>
          </a:p>
        </p:txBody>
      </p:sp>
      <p:sp>
        <p:nvSpPr>
          <p:cNvPr id="5" name="Footer Placeholder 4">
            <a:extLst>
              <a:ext uri="{FF2B5EF4-FFF2-40B4-BE49-F238E27FC236}">
                <a16:creationId xmlns:a16="http://schemas.microsoft.com/office/drawing/2014/main" id="{52255726-BA4E-FC0D-E9E4-B4A0E4B225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5F0089-45B6-E923-EAA7-BF8FA0BB0D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197602-1E4B-FF4E-8C81-10CB27122C81}" type="slidenum">
              <a:rPr lang="en-US" smtClean="0"/>
              <a:t>‹#›</a:t>
            </a:fld>
            <a:endParaRPr lang="en-US"/>
          </a:p>
        </p:txBody>
      </p:sp>
    </p:spTree>
    <p:extLst>
      <p:ext uri="{BB962C8B-B14F-4D97-AF65-F5344CB8AC3E}">
        <p14:creationId xmlns:p14="http://schemas.microsoft.com/office/powerpoint/2010/main" val="3731272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sipbs-compbiol.github.io/BM327-Workshop-2/"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01A9C-D0B6-878A-4BEC-438DE3E64C0B}"/>
              </a:ext>
            </a:extLst>
          </p:cNvPr>
          <p:cNvSpPr>
            <a:spLocks noGrp="1"/>
          </p:cNvSpPr>
          <p:nvPr>
            <p:ph type="ctrTitle"/>
          </p:nvPr>
        </p:nvSpPr>
        <p:spPr/>
        <p:txBody>
          <a:bodyPr>
            <a:normAutofit/>
          </a:bodyPr>
          <a:lstStyle/>
          <a:p>
            <a:r>
              <a:rPr lang="en-US" dirty="0"/>
              <a:t>BM327 Workshop 2</a:t>
            </a:r>
          </a:p>
        </p:txBody>
      </p:sp>
      <p:sp>
        <p:nvSpPr>
          <p:cNvPr id="3" name="Subtitle 2">
            <a:extLst>
              <a:ext uri="{FF2B5EF4-FFF2-40B4-BE49-F238E27FC236}">
                <a16:creationId xmlns:a16="http://schemas.microsoft.com/office/drawing/2014/main" id="{761068F3-AE61-03F1-D83F-CA7A14E04DB5}"/>
              </a:ext>
            </a:extLst>
          </p:cNvPr>
          <p:cNvSpPr>
            <a:spLocks noGrp="1"/>
          </p:cNvSpPr>
          <p:nvPr>
            <p:ph type="subTitle" idx="1"/>
          </p:nvPr>
        </p:nvSpPr>
        <p:spPr/>
        <p:txBody>
          <a:bodyPr/>
          <a:lstStyle/>
          <a:p>
            <a:r>
              <a:rPr lang="en-US" dirty="0"/>
              <a:t>Identifying UTI Adhesion Factors</a:t>
            </a:r>
          </a:p>
          <a:p>
            <a:r>
              <a:rPr lang="en-US" dirty="0"/>
              <a:t>Dr Leighton Pritchard and Dr Morgan Feeney</a:t>
            </a:r>
          </a:p>
        </p:txBody>
      </p:sp>
    </p:spTree>
    <p:extLst>
      <p:ext uri="{BB962C8B-B14F-4D97-AF65-F5344CB8AC3E}">
        <p14:creationId xmlns:p14="http://schemas.microsoft.com/office/powerpoint/2010/main" val="19536619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D7534-3DEC-C0E6-EF51-5B2E7A6FE5CB}"/>
              </a:ext>
            </a:extLst>
          </p:cNvPr>
          <p:cNvSpPr>
            <a:spLocks noGrp="1"/>
          </p:cNvSpPr>
          <p:nvPr>
            <p:ph type="title"/>
          </p:nvPr>
        </p:nvSpPr>
        <p:spPr/>
        <p:txBody>
          <a:bodyPr/>
          <a:lstStyle/>
          <a:p>
            <a:r>
              <a:rPr lang="en-US" dirty="0"/>
              <a:t>What is a plot? (layers)</a:t>
            </a:r>
          </a:p>
        </p:txBody>
      </p:sp>
      <p:sp>
        <p:nvSpPr>
          <p:cNvPr id="3" name="Content Placeholder 2">
            <a:extLst>
              <a:ext uri="{FF2B5EF4-FFF2-40B4-BE49-F238E27FC236}">
                <a16:creationId xmlns:a16="http://schemas.microsoft.com/office/drawing/2014/main" id="{2CB72FF0-4582-1D60-DAB7-7D159B21B39C}"/>
              </a:ext>
            </a:extLst>
          </p:cNvPr>
          <p:cNvSpPr>
            <a:spLocks noGrp="1"/>
          </p:cNvSpPr>
          <p:nvPr>
            <p:ph idx="1"/>
          </p:nvPr>
        </p:nvSpPr>
        <p:spPr/>
        <p:txBody>
          <a:bodyPr/>
          <a:lstStyle/>
          <a:p>
            <a:r>
              <a:rPr lang="en-US" dirty="0" err="1"/>
              <a:t>geoms</a:t>
            </a:r>
            <a:r>
              <a:rPr lang="en-US" dirty="0"/>
              <a:t> can be combined in layers</a:t>
            </a:r>
          </a:p>
          <a:p>
            <a:endParaRPr lang="en-US" dirty="0"/>
          </a:p>
        </p:txBody>
      </p:sp>
      <p:pic>
        <p:nvPicPr>
          <p:cNvPr id="5" name="Picture 4">
            <a:extLst>
              <a:ext uri="{FF2B5EF4-FFF2-40B4-BE49-F238E27FC236}">
                <a16:creationId xmlns:a16="http://schemas.microsoft.com/office/drawing/2014/main" id="{D4496E74-5047-DC87-0DBF-64E9D7E6DE2B}"/>
              </a:ext>
            </a:extLst>
          </p:cNvPr>
          <p:cNvPicPr>
            <a:picLocks noChangeAspect="1"/>
          </p:cNvPicPr>
          <p:nvPr/>
        </p:nvPicPr>
        <p:blipFill>
          <a:blip r:embed="rId3"/>
          <a:stretch>
            <a:fillRect/>
          </a:stretch>
        </p:blipFill>
        <p:spPr>
          <a:xfrm>
            <a:off x="270607" y="2571506"/>
            <a:ext cx="11292091" cy="3921369"/>
          </a:xfrm>
          <a:prstGeom prst="rect">
            <a:avLst/>
          </a:prstGeom>
        </p:spPr>
      </p:pic>
    </p:spTree>
    <p:extLst>
      <p:ext uri="{BB962C8B-B14F-4D97-AF65-F5344CB8AC3E}">
        <p14:creationId xmlns:p14="http://schemas.microsoft.com/office/powerpoint/2010/main" val="36210452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603EB-8753-AE78-4490-1A6FD64E50BD}"/>
              </a:ext>
            </a:extLst>
          </p:cNvPr>
          <p:cNvSpPr>
            <a:spLocks noGrp="1"/>
          </p:cNvSpPr>
          <p:nvPr>
            <p:ph type="title"/>
          </p:nvPr>
        </p:nvSpPr>
        <p:spPr/>
        <p:txBody>
          <a:bodyPr/>
          <a:lstStyle/>
          <a:p>
            <a:r>
              <a:rPr lang="en-US" dirty="0"/>
              <a:t>Interactive demo</a:t>
            </a:r>
          </a:p>
        </p:txBody>
      </p:sp>
      <p:sp>
        <p:nvSpPr>
          <p:cNvPr id="3" name="Text Placeholder 2">
            <a:extLst>
              <a:ext uri="{FF2B5EF4-FFF2-40B4-BE49-F238E27FC236}">
                <a16:creationId xmlns:a16="http://schemas.microsoft.com/office/drawing/2014/main" id="{EDCADAAB-E2D7-105D-14B5-928CD7A681ED}"/>
              </a:ext>
            </a:extLst>
          </p:cNvPr>
          <p:cNvSpPr>
            <a:spLocks noGrp="1"/>
          </p:cNvSpPr>
          <p:nvPr>
            <p:ph type="body" idx="1"/>
          </p:nvPr>
        </p:nvSpPr>
        <p:spPr/>
        <p:txBody>
          <a:bodyPr/>
          <a:lstStyle/>
          <a:p>
            <a:r>
              <a:rPr lang="en-US" dirty="0"/>
              <a:t>Let’s work through “The grammar of graphics” on the workshop pages</a:t>
            </a:r>
          </a:p>
        </p:txBody>
      </p:sp>
    </p:spTree>
    <p:extLst>
      <p:ext uri="{BB962C8B-B14F-4D97-AF65-F5344CB8AC3E}">
        <p14:creationId xmlns:p14="http://schemas.microsoft.com/office/powerpoint/2010/main" val="1189366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29846-8AF7-E108-950E-A16A326A64F0}"/>
              </a:ext>
            </a:extLst>
          </p:cNvPr>
          <p:cNvSpPr>
            <a:spLocks noGrp="1"/>
          </p:cNvSpPr>
          <p:nvPr>
            <p:ph type="title"/>
          </p:nvPr>
        </p:nvSpPr>
        <p:spPr/>
        <p:txBody>
          <a:bodyPr/>
          <a:lstStyle/>
          <a:p>
            <a:r>
              <a:rPr lang="en-US" dirty="0"/>
              <a:t>The Experiment</a:t>
            </a:r>
          </a:p>
        </p:txBody>
      </p:sp>
      <p:sp>
        <p:nvSpPr>
          <p:cNvPr id="3" name="Text Placeholder 2">
            <a:extLst>
              <a:ext uri="{FF2B5EF4-FFF2-40B4-BE49-F238E27FC236}">
                <a16:creationId xmlns:a16="http://schemas.microsoft.com/office/drawing/2014/main" id="{62750BB6-17C3-CB00-CF4B-FB408BC0255A}"/>
              </a:ext>
            </a:extLst>
          </p:cNvPr>
          <p:cNvSpPr>
            <a:spLocks noGrp="1"/>
          </p:cNvSpPr>
          <p:nvPr>
            <p:ph type="body" idx="1"/>
          </p:nvPr>
        </p:nvSpPr>
        <p:spPr/>
        <p:txBody>
          <a:bodyPr/>
          <a:lstStyle/>
          <a:p>
            <a:r>
              <a:rPr lang="en-US" dirty="0"/>
              <a:t>Investigating UTI adhesion</a:t>
            </a:r>
          </a:p>
        </p:txBody>
      </p:sp>
    </p:spTree>
    <p:extLst>
      <p:ext uri="{BB962C8B-B14F-4D97-AF65-F5344CB8AC3E}">
        <p14:creationId xmlns:p14="http://schemas.microsoft.com/office/powerpoint/2010/main" val="14667172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31EA2-9B2C-E4E1-6101-D8D0C79603BF}"/>
              </a:ext>
            </a:extLst>
          </p:cNvPr>
          <p:cNvSpPr>
            <a:spLocks noGrp="1"/>
          </p:cNvSpPr>
          <p:nvPr>
            <p:ph type="title"/>
          </p:nvPr>
        </p:nvSpPr>
        <p:spPr/>
        <p:txBody>
          <a:bodyPr/>
          <a:lstStyle/>
          <a:p>
            <a:r>
              <a:rPr lang="en-US" dirty="0"/>
              <a:t>A high-throughput genomic screen</a:t>
            </a:r>
          </a:p>
        </p:txBody>
      </p:sp>
      <p:pic>
        <p:nvPicPr>
          <p:cNvPr id="5" name="Content Placeholder 4">
            <a:extLst>
              <a:ext uri="{FF2B5EF4-FFF2-40B4-BE49-F238E27FC236}">
                <a16:creationId xmlns:a16="http://schemas.microsoft.com/office/drawing/2014/main" id="{A19C03DB-1CA6-4109-103E-EE723ACC0529}"/>
              </a:ext>
            </a:extLst>
          </p:cNvPr>
          <p:cNvPicPr>
            <a:picLocks noGrp="1" noChangeAspect="1"/>
          </p:cNvPicPr>
          <p:nvPr>
            <p:ph idx="1"/>
          </p:nvPr>
        </p:nvPicPr>
        <p:blipFill>
          <a:blip r:embed="rId3"/>
          <a:stretch>
            <a:fillRect/>
          </a:stretch>
        </p:blipFill>
        <p:spPr>
          <a:xfrm>
            <a:off x="744481" y="1872516"/>
            <a:ext cx="10703038" cy="4718324"/>
          </a:xfrm>
        </p:spPr>
      </p:pic>
    </p:spTree>
    <p:extLst>
      <p:ext uri="{BB962C8B-B14F-4D97-AF65-F5344CB8AC3E}">
        <p14:creationId xmlns:p14="http://schemas.microsoft.com/office/powerpoint/2010/main" val="3880072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336D7-762F-4118-9F57-8922C524D385}"/>
              </a:ext>
            </a:extLst>
          </p:cNvPr>
          <p:cNvSpPr>
            <a:spLocks noGrp="1"/>
          </p:cNvSpPr>
          <p:nvPr>
            <p:ph type="title"/>
          </p:nvPr>
        </p:nvSpPr>
        <p:spPr/>
        <p:txBody>
          <a:bodyPr/>
          <a:lstStyle/>
          <a:p>
            <a:r>
              <a:rPr lang="en-US" dirty="0"/>
              <a:t>High-throughput results</a:t>
            </a:r>
          </a:p>
        </p:txBody>
      </p:sp>
      <p:pic>
        <p:nvPicPr>
          <p:cNvPr id="5" name="Content Placeholder 4">
            <a:extLst>
              <a:ext uri="{FF2B5EF4-FFF2-40B4-BE49-F238E27FC236}">
                <a16:creationId xmlns:a16="http://schemas.microsoft.com/office/drawing/2014/main" id="{0BE4442A-0E4A-425D-9BF9-7025BBB20C6D}"/>
              </a:ext>
            </a:extLst>
          </p:cNvPr>
          <p:cNvPicPr>
            <a:picLocks noGrp="1" noChangeAspect="1"/>
          </p:cNvPicPr>
          <p:nvPr>
            <p:ph idx="1"/>
          </p:nvPr>
        </p:nvPicPr>
        <p:blipFill>
          <a:blip r:embed="rId3"/>
          <a:stretch>
            <a:fillRect/>
          </a:stretch>
        </p:blipFill>
        <p:spPr>
          <a:xfrm>
            <a:off x="0" y="1342594"/>
            <a:ext cx="9419492" cy="3818034"/>
          </a:xfrm>
        </p:spPr>
      </p:pic>
      <p:pic>
        <p:nvPicPr>
          <p:cNvPr id="7" name="Picture 6">
            <a:extLst>
              <a:ext uri="{FF2B5EF4-FFF2-40B4-BE49-F238E27FC236}">
                <a16:creationId xmlns:a16="http://schemas.microsoft.com/office/drawing/2014/main" id="{4FF14660-F84B-41B6-8FD3-1256DF03CB7D}"/>
              </a:ext>
            </a:extLst>
          </p:cNvPr>
          <p:cNvPicPr>
            <a:picLocks noChangeAspect="1"/>
          </p:cNvPicPr>
          <p:nvPr/>
        </p:nvPicPr>
        <p:blipFill>
          <a:blip r:embed="rId4"/>
          <a:stretch>
            <a:fillRect/>
          </a:stretch>
        </p:blipFill>
        <p:spPr>
          <a:xfrm>
            <a:off x="4654061" y="3749181"/>
            <a:ext cx="7420707" cy="2963335"/>
          </a:xfrm>
          <a:prstGeom prst="rect">
            <a:avLst/>
          </a:prstGeom>
        </p:spPr>
      </p:pic>
      <p:sp>
        <p:nvSpPr>
          <p:cNvPr id="8" name="TextBox 7">
            <a:extLst>
              <a:ext uri="{FF2B5EF4-FFF2-40B4-BE49-F238E27FC236}">
                <a16:creationId xmlns:a16="http://schemas.microsoft.com/office/drawing/2014/main" id="{116E2E5C-3499-FFE5-191E-8C4C0A6DC0EA}"/>
              </a:ext>
            </a:extLst>
          </p:cNvPr>
          <p:cNvSpPr txBox="1"/>
          <p:nvPr/>
        </p:nvSpPr>
        <p:spPr>
          <a:xfrm>
            <a:off x="117232" y="5537932"/>
            <a:ext cx="4737644" cy="1015663"/>
          </a:xfrm>
          <a:prstGeom prst="rect">
            <a:avLst/>
          </a:prstGeom>
          <a:noFill/>
        </p:spPr>
        <p:txBody>
          <a:bodyPr wrap="none" rtlCol="0">
            <a:spAutoFit/>
          </a:bodyPr>
          <a:lstStyle/>
          <a:p>
            <a:r>
              <a:rPr lang="en-US" sz="2000" dirty="0"/>
              <a:t>T2SS carried on the plasmid</a:t>
            </a:r>
          </a:p>
          <a:p>
            <a:r>
              <a:rPr lang="en-US" sz="2000" dirty="0"/>
              <a:t>gene </a:t>
            </a:r>
            <a:r>
              <a:rPr lang="en-US" sz="2000" i="1" dirty="0" err="1"/>
              <a:t>etpD</a:t>
            </a:r>
            <a:r>
              <a:rPr lang="en-US" sz="2000" dirty="0"/>
              <a:t> essential for T2SS production</a:t>
            </a:r>
          </a:p>
          <a:p>
            <a:r>
              <a:rPr lang="en-US" sz="2000" dirty="0"/>
              <a:t>Knockout/complement experiment for </a:t>
            </a:r>
            <a:r>
              <a:rPr lang="en-US" sz="2000" i="1" dirty="0" err="1"/>
              <a:t>etpD</a:t>
            </a:r>
            <a:endParaRPr lang="en-US" sz="2000" dirty="0"/>
          </a:p>
        </p:txBody>
      </p:sp>
    </p:spTree>
    <p:extLst>
      <p:ext uri="{BB962C8B-B14F-4D97-AF65-F5344CB8AC3E}">
        <p14:creationId xmlns:p14="http://schemas.microsoft.com/office/powerpoint/2010/main" val="1083472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13B46-F3D3-F299-8C11-40DF50B021FC}"/>
              </a:ext>
            </a:extLst>
          </p:cNvPr>
          <p:cNvSpPr>
            <a:spLocks noGrp="1"/>
          </p:cNvSpPr>
          <p:nvPr>
            <p:ph type="title"/>
          </p:nvPr>
        </p:nvSpPr>
        <p:spPr/>
        <p:txBody>
          <a:bodyPr/>
          <a:lstStyle/>
          <a:p>
            <a:r>
              <a:rPr lang="en-US" dirty="0"/>
              <a:t>Knockout experiment</a:t>
            </a:r>
          </a:p>
        </p:txBody>
      </p:sp>
      <p:sp>
        <p:nvSpPr>
          <p:cNvPr id="3" name="Content Placeholder 2">
            <a:extLst>
              <a:ext uri="{FF2B5EF4-FFF2-40B4-BE49-F238E27FC236}">
                <a16:creationId xmlns:a16="http://schemas.microsoft.com/office/drawing/2014/main" id="{90389766-DB2F-8813-2EE1-BCC881BC4E1A}"/>
              </a:ext>
            </a:extLst>
          </p:cNvPr>
          <p:cNvSpPr>
            <a:spLocks noGrp="1"/>
          </p:cNvSpPr>
          <p:nvPr>
            <p:ph idx="1"/>
          </p:nvPr>
        </p:nvSpPr>
        <p:spPr>
          <a:xfrm>
            <a:off x="838200" y="1524000"/>
            <a:ext cx="10515600" cy="5111262"/>
          </a:xfrm>
        </p:spPr>
        <p:txBody>
          <a:bodyPr>
            <a:normAutofit/>
          </a:bodyPr>
          <a:lstStyle/>
          <a:p>
            <a:r>
              <a:rPr lang="en-US" dirty="0"/>
              <a:t>(Falkow’s) Koch’s postulates</a:t>
            </a:r>
          </a:p>
          <a:p>
            <a:pPr lvl="1">
              <a:buFont typeface="+mj-lt"/>
              <a:buAutoNum type="arabicPeriod"/>
            </a:pPr>
            <a:r>
              <a:rPr lang="en-GB" dirty="0"/>
              <a:t>The wild-type/control pathogen containing </a:t>
            </a:r>
            <a:r>
              <a:rPr lang="en-GB" i="1" dirty="0" err="1"/>
              <a:t>etpD</a:t>
            </a:r>
            <a:r>
              <a:rPr lang="en-GB" dirty="0"/>
              <a:t> must be able to adhere to human tissue/catheter material</a:t>
            </a:r>
          </a:p>
          <a:p>
            <a:pPr lvl="1">
              <a:buFont typeface="+mj-lt"/>
              <a:buAutoNum type="arabicPeriod"/>
            </a:pPr>
            <a:r>
              <a:rPr lang="en-GB" dirty="0"/>
              <a:t>The mutant organism lacking only </a:t>
            </a:r>
            <a:r>
              <a:rPr lang="en-GB" i="1" dirty="0" err="1"/>
              <a:t>etpD</a:t>
            </a:r>
            <a:r>
              <a:rPr lang="en-GB" dirty="0"/>
              <a:t> must not adhere to human tissue/catheter material</a:t>
            </a:r>
          </a:p>
          <a:p>
            <a:pPr lvl="1">
              <a:buFont typeface="+mj-lt"/>
              <a:buAutoNum type="arabicPeriod"/>
            </a:pPr>
            <a:r>
              <a:rPr lang="en-GB" dirty="0"/>
              <a:t>A </a:t>
            </a:r>
            <a:r>
              <a:rPr lang="en-GB" i="1" dirty="0"/>
              <a:t>complemented</a:t>
            </a:r>
            <a:r>
              <a:rPr lang="en-GB" dirty="0"/>
              <a:t> mutant, with </a:t>
            </a:r>
            <a:r>
              <a:rPr lang="en-GB" i="1" dirty="0" err="1"/>
              <a:t>etpD</a:t>
            </a:r>
            <a:r>
              <a:rPr lang="en-GB" dirty="0"/>
              <a:t> restored, must be able to adhere to human tissue/catheter material</a:t>
            </a:r>
          </a:p>
          <a:p>
            <a:r>
              <a:rPr lang="en-GB" dirty="0"/>
              <a:t>We test (catheter material, human tissue sample):</a:t>
            </a:r>
          </a:p>
          <a:p>
            <a:pPr lvl="1"/>
            <a:r>
              <a:rPr lang="en-GB" dirty="0"/>
              <a:t>Wild-type/control (expected to adhere)</a:t>
            </a:r>
          </a:p>
          <a:p>
            <a:pPr lvl="1"/>
            <a:r>
              <a:rPr lang="en-GB" dirty="0" err="1"/>
              <a:t>etpD</a:t>
            </a:r>
            <a:r>
              <a:rPr lang="en-GB" dirty="0"/>
              <a:t> knockout (expected not to adhere)</a:t>
            </a:r>
          </a:p>
          <a:p>
            <a:pPr lvl="1"/>
            <a:r>
              <a:rPr lang="en-GB" dirty="0" err="1"/>
              <a:t>etpD</a:t>
            </a:r>
            <a:r>
              <a:rPr lang="en-GB" dirty="0"/>
              <a:t> knockout with empty plasmid (expected not to adhere)</a:t>
            </a:r>
          </a:p>
          <a:p>
            <a:pPr lvl="1"/>
            <a:r>
              <a:rPr lang="en-GB" dirty="0" err="1"/>
              <a:t>etpD</a:t>
            </a:r>
            <a:r>
              <a:rPr lang="en-GB" dirty="0"/>
              <a:t> knockout complemented with plasmid carrying </a:t>
            </a:r>
            <a:r>
              <a:rPr lang="en-GB" dirty="0" err="1"/>
              <a:t>etpD</a:t>
            </a:r>
            <a:r>
              <a:rPr lang="en-GB" dirty="0"/>
              <a:t> (expected to adhere)</a:t>
            </a:r>
          </a:p>
          <a:p>
            <a:endParaRPr lang="en-US" dirty="0"/>
          </a:p>
        </p:txBody>
      </p:sp>
    </p:spTree>
    <p:extLst>
      <p:ext uri="{BB962C8B-B14F-4D97-AF65-F5344CB8AC3E}">
        <p14:creationId xmlns:p14="http://schemas.microsoft.com/office/powerpoint/2010/main" val="15412332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99D83-A26C-748C-9C9D-74C3D52F498D}"/>
              </a:ext>
            </a:extLst>
          </p:cNvPr>
          <p:cNvSpPr>
            <a:spLocks noGrp="1"/>
          </p:cNvSpPr>
          <p:nvPr>
            <p:ph type="title"/>
          </p:nvPr>
        </p:nvSpPr>
        <p:spPr/>
        <p:txBody>
          <a:bodyPr/>
          <a:lstStyle/>
          <a:p>
            <a:r>
              <a:rPr lang="en-US" dirty="0"/>
              <a:t>Knockout experiment</a:t>
            </a:r>
          </a:p>
        </p:txBody>
      </p:sp>
      <p:sp>
        <p:nvSpPr>
          <p:cNvPr id="3" name="Content Placeholder 2">
            <a:extLst>
              <a:ext uri="{FF2B5EF4-FFF2-40B4-BE49-F238E27FC236}">
                <a16:creationId xmlns:a16="http://schemas.microsoft.com/office/drawing/2014/main" id="{898B5E88-80FA-5A54-AA8C-DEB4EFA67197}"/>
              </a:ext>
            </a:extLst>
          </p:cNvPr>
          <p:cNvSpPr>
            <a:spLocks noGrp="1"/>
          </p:cNvSpPr>
          <p:nvPr>
            <p:ph idx="1"/>
          </p:nvPr>
        </p:nvSpPr>
        <p:spPr/>
        <p:txBody>
          <a:bodyPr>
            <a:normAutofit fontScale="92500"/>
          </a:bodyPr>
          <a:lstStyle/>
          <a:p>
            <a:r>
              <a:rPr lang="en-US" dirty="0"/>
              <a:t>We introduce to either human tissue or catheter material…</a:t>
            </a:r>
          </a:p>
          <a:p>
            <a:pPr lvl="1"/>
            <a:r>
              <a:rPr lang="en-GB" dirty="0"/>
              <a:t>Wild-type/control UPEC (expected to adhere)</a:t>
            </a:r>
          </a:p>
          <a:p>
            <a:pPr lvl="1"/>
            <a:r>
              <a:rPr lang="en-GB" dirty="0" err="1"/>
              <a:t>etpD</a:t>
            </a:r>
            <a:r>
              <a:rPr lang="en-GB" dirty="0"/>
              <a:t> knockout (expected not to adhere)</a:t>
            </a:r>
          </a:p>
          <a:p>
            <a:pPr lvl="1"/>
            <a:r>
              <a:rPr lang="en-GB" dirty="0" err="1"/>
              <a:t>etpD</a:t>
            </a:r>
            <a:r>
              <a:rPr lang="en-GB" dirty="0"/>
              <a:t> knockout with empty plasmid (expected not to adhere)</a:t>
            </a:r>
          </a:p>
          <a:p>
            <a:pPr lvl="1"/>
            <a:r>
              <a:rPr lang="en-GB" dirty="0" err="1"/>
              <a:t>etpD</a:t>
            </a:r>
            <a:r>
              <a:rPr lang="en-GB" dirty="0"/>
              <a:t> knockout complemented with plasmid carrying </a:t>
            </a:r>
            <a:r>
              <a:rPr lang="en-GB" dirty="0" err="1"/>
              <a:t>etpD</a:t>
            </a:r>
            <a:r>
              <a:rPr lang="en-GB" dirty="0"/>
              <a:t> (expected to adhere)</a:t>
            </a:r>
          </a:p>
          <a:p>
            <a:r>
              <a:rPr lang="en-GB" dirty="0"/>
              <a:t>We thoroughly wash/rinse the material and use serial dilutions to obtain bacterial counts (</a:t>
            </a:r>
            <a:r>
              <a:rPr lang="en-GB" dirty="0" err="1"/>
              <a:t>logCFU</a:t>
            </a:r>
            <a:r>
              <a:rPr lang="en-GB" dirty="0"/>
              <a:t>)</a:t>
            </a:r>
          </a:p>
          <a:p>
            <a:r>
              <a:rPr lang="en-GB" dirty="0"/>
              <a:t>High counts imply that bacteria adhered</a:t>
            </a:r>
          </a:p>
          <a:p>
            <a:r>
              <a:rPr lang="en-GB" dirty="0"/>
              <a:t>Low counts imply that bacteria did not adhere well</a:t>
            </a:r>
          </a:p>
          <a:p>
            <a:r>
              <a:rPr lang="en-GB" dirty="0"/>
              <a:t>THIS IS AN INDIRECT TEST OF ADHERENCE</a:t>
            </a:r>
          </a:p>
          <a:p>
            <a:endParaRPr lang="en-US" dirty="0"/>
          </a:p>
        </p:txBody>
      </p:sp>
    </p:spTree>
    <p:extLst>
      <p:ext uri="{BB962C8B-B14F-4D97-AF65-F5344CB8AC3E}">
        <p14:creationId xmlns:p14="http://schemas.microsoft.com/office/powerpoint/2010/main" val="24228635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6B821-0AA6-1ED0-D27C-8F6F8C2CA19B}"/>
              </a:ext>
            </a:extLst>
          </p:cNvPr>
          <p:cNvSpPr>
            <a:spLocks noGrp="1"/>
          </p:cNvSpPr>
          <p:nvPr>
            <p:ph type="title"/>
          </p:nvPr>
        </p:nvSpPr>
        <p:spPr/>
        <p:txBody>
          <a:bodyPr/>
          <a:lstStyle/>
          <a:p>
            <a:r>
              <a:rPr lang="en-US" dirty="0"/>
              <a:t>The Workshop</a:t>
            </a:r>
          </a:p>
        </p:txBody>
      </p:sp>
      <p:sp>
        <p:nvSpPr>
          <p:cNvPr id="3" name="Text Placeholder 2">
            <a:extLst>
              <a:ext uri="{FF2B5EF4-FFF2-40B4-BE49-F238E27FC236}">
                <a16:creationId xmlns:a16="http://schemas.microsoft.com/office/drawing/2014/main" id="{967F0A0D-09F4-642B-63DA-05FCF323061C}"/>
              </a:ext>
            </a:extLst>
          </p:cNvPr>
          <p:cNvSpPr>
            <a:spLocks noGrp="1"/>
          </p:cNvSpPr>
          <p:nvPr>
            <p:ph type="body" idx="1"/>
          </p:nvPr>
        </p:nvSpPr>
        <p:spPr/>
        <p:txBody>
          <a:bodyPr/>
          <a:lstStyle/>
          <a:p>
            <a:r>
              <a:rPr lang="en-US" dirty="0"/>
              <a:t>What you’ll be doing</a:t>
            </a:r>
          </a:p>
        </p:txBody>
      </p:sp>
    </p:spTree>
    <p:extLst>
      <p:ext uri="{BB962C8B-B14F-4D97-AF65-F5344CB8AC3E}">
        <p14:creationId xmlns:p14="http://schemas.microsoft.com/office/powerpoint/2010/main" val="29987737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6E6BF-89A6-6A49-C881-5A96ECC0240B}"/>
              </a:ext>
            </a:extLst>
          </p:cNvPr>
          <p:cNvSpPr>
            <a:spLocks noGrp="1"/>
          </p:cNvSpPr>
          <p:nvPr>
            <p:ph type="title"/>
          </p:nvPr>
        </p:nvSpPr>
        <p:spPr/>
        <p:txBody>
          <a:bodyPr/>
          <a:lstStyle/>
          <a:p>
            <a:r>
              <a:rPr lang="en-US" dirty="0"/>
              <a:t>Data </a:t>
            </a:r>
            <a:r>
              <a:rPr lang="en-US" dirty="0" err="1"/>
              <a:t>visualisation</a:t>
            </a:r>
            <a:endParaRPr lang="en-US" dirty="0"/>
          </a:p>
        </p:txBody>
      </p:sp>
      <p:sp>
        <p:nvSpPr>
          <p:cNvPr id="3" name="Content Placeholder 2">
            <a:extLst>
              <a:ext uri="{FF2B5EF4-FFF2-40B4-BE49-F238E27FC236}">
                <a16:creationId xmlns:a16="http://schemas.microsoft.com/office/drawing/2014/main" id="{9F395953-48A8-1C52-30B9-E0EFC4431CCC}"/>
              </a:ext>
            </a:extLst>
          </p:cNvPr>
          <p:cNvSpPr>
            <a:spLocks noGrp="1"/>
          </p:cNvSpPr>
          <p:nvPr>
            <p:ph idx="1"/>
          </p:nvPr>
        </p:nvSpPr>
        <p:spPr/>
        <p:txBody>
          <a:bodyPr/>
          <a:lstStyle/>
          <a:p>
            <a:r>
              <a:rPr lang="en-US" dirty="0"/>
              <a:t>Use ggplot2 to </a:t>
            </a:r>
            <a:r>
              <a:rPr lang="en-US" dirty="0" err="1"/>
              <a:t>visualise</a:t>
            </a:r>
            <a:r>
              <a:rPr lang="en-US" dirty="0"/>
              <a:t> the experimental results</a:t>
            </a:r>
          </a:p>
          <a:p>
            <a:r>
              <a:rPr lang="en-US" dirty="0"/>
              <a:t>Use </a:t>
            </a:r>
            <a:r>
              <a:rPr lang="en-US" dirty="0" err="1"/>
              <a:t>geom_boxplot</a:t>
            </a:r>
            <a:r>
              <a:rPr lang="en-US" dirty="0"/>
              <a:t>() and </a:t>
            </a:r>
            <a:r>
              <a:rPr lang="en-US" dirty="0" err="1"/>
              <a:t>geom_jitter</a:t>
            </a:r>
            <a:r>
              <a:rPr lang="en-US" dirty="0"/>
              <a:t>() geometries</a:t>
            </a:r>
          </a:p>
          <a:p>
            <a:r>
              <a:rPr lang="en-US" dirty="0" err="1"/>
              <a:t>Colour</a:t>
            </a:r>
            <a:r>
              <a:rPr lang="en-US" dirty="0"/>
              <a:t> datapoints by batch</a:t>
            </a:r>
          </a:p>
          <a:p>
            <a:r>
              <a:rPr lang="en-US" dirty="0"/>
              <a:t>Obtain plots for catheter and</a:t>
            </a:r>
            <a:br>
              <a:rPr lang="en-US" dirty="0"/>
            </a:br>
            <a:r>
              <a:rPr lang="en-US" dirty="0"/>
              <a:t>human tissue</a:t>
            </a:r>
          </a:p>
          <a:p>
            <a:r>
              <a:rPr lang="en-US" dirty="0"/>
              <a:t>What do you notice?</a:t>
            </a:r>
          </a:p>
        </p:txBody>
      </p:sp>
      <p:pic>
        <p:nvPicPr>
          <p:cNvPr id="5" name="Picture 4">
            <a:extLst>
              <a:ext uri="{FF2B5EF4-FFF2-40B4-BE49-F238E27FC236}">
                <a16:creationId xmlns:a16="http://schemas.microsoft.com/office/drawing/2014/main" id="{CC3B2CFB-B218-0BB2-5D35-9E4AB3F18CC4}"/>
              </a:ext>
            </a:extLst>
          </p:cNvPr>
          <p:cNvPicPr>
            <a:picLocks noChangeAspect="1"/>
          </p:cNvPicPr>
          <p:nvPr/>
        </p:nvPicPr>
        <p:blipFill>
          <a:blip r:embed="rId3"/>
          <a:stretch>
            <a:fillRect/>
          </a:stretch>
        </p:blipFill>
        <p:spPr>
          <a:xfrm>
            <a:off x="6400799" y="2901462"/>
            <a:ext cx="5334000" cy="3810000"/>
          </a:xfrm>
          <a:prstGeom prst="rect">
            <a:avLst/>
          </a:prstGeom>
        </p:spPr>
      </p:pic>
    </p:spTree>
    <p:extLst>
      <p:ext uri="{BB962C8B-B14F-4D97-AF65-F5344CB8AC3E}">
        <p14:creationId xmlns:p14="http://schemas.microsoft.com/office/powerpoint/2010/main" val="17127387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83B83-B1FF-02AF-9322-039E01467AE3}"/>
              </a:ext>
            </a:extLst>
          </p:cNvPr>
          <p:cNvSpPr>
            <a:spLocks noGrp="1"/>
          </p:cNvSpPr>
          <p:nvPr>
            <p:ph type="title"/>
          </p:nvPr>
        </p:nvSpPr>
        <p:spPr/>
        <p:txBody>
          <a:bodyPr/>
          <a:lstStyle/>
          <a:p>
            <a:r>
              <a:rPr lang="en-US" dirty="0"/>
              <a:t>Statistical modelling</a:t>
            </a:r>
          </a:p>
        </p:txBody>
      </p:sp>
      <p:sp>
        <p:nvSpPr>
          <p:cNvPr id="3" name="Content Placeholder 2">
            <a:extLst>
              <a:ext uri="{FF2B5EF4-FFF2-40B4-BE49-F238E27FC236}">
                <a16:creationId xmlns:a16="http://schemas.microsoft.com/office/drawing/2014/main" id="{46A7CEBF-2C89-E753-6E09-2A7B8C6E438A}"/>
              </a:ext>
            </a:extLst>
          </p:cNvPr>
          <p:cNvSpPr>
            <a:spLocks noGrp="1"/>
          </p:cNvSpPr>
          <p:nvPr>
            <p:ph idx="1"/>
          </p:nvPr>
        </p:nvSpPr>
        <p:spPr/>
        <p:txBody>
          <a:bodyPr>
            <a:normAutofit lnSpcReduction="10000"/>
          </a:bodyPr>
          <a:lstStyle/>
          <a:p>
            <a:r>
              <a:rPr lang="en-US" dirty="0"/>
              <a:t>This may well be new to you</a:t>
            </a:r>
          </a:p>
          <a:p>
            <a:r>
              <a:rPr lang="en-US" dirty="0"/>
              <a:t>A different philosophy to null hypothesis significance testing (NHST)</a:t>
            </a:r>
          </a:p>
          <a:p>
            <a:pPr lvl="1"/>
            <a:r>
              <a:rPr lang="en-US" dirty="0"/>
              <a:t>(things like t-tests, ANOVA, etc.)</a:t>
            </a:r>
          </a:p>
          <a:p>
            <a:r>
              <a:rPr lang="en-US" dirty="0"/>
              <a:t>We’ll use </a:t>
            </a:r>
            <a:r>
              <a:rPr lang="en-US" b="1" dirty="0"/>
              <a:t>linear modelling  </a:t>
            </a:r>
            <a:r>
              <a:rPr lang="en-US" dirty="0"/>
              <a:t>(simple to do in R)</a:t>
            </a:r>
          </a:p>
          <a:p>
            <a:r>
              <a:rPr lang="en-US" dirty="0"/>
              <a:t>We explicitly, simultaneously, and quantitatively estimate the effect of each intervention, relative to the wild-type/control:</a:t>
            </a:r>
          </a:p>
          <a:p>
            <a:pPr lvl="1"/>
            <a:r>
              <a:rPr lang="en-US" dirty="0" err="1"/>
              <a:t>etpD</a:t>
            </a:r>
            <a:r>
              <a:rPr lang="en-US" dirty="0"/>
              <a:t> knockout</a:t>
            </a:r>
          </a:p>
          <a:p>
            <a:pPr lvl="1"/>
            <a:r>
              <a:rPr lang="en-US" dirty="0"/>
              <a:t>addition of empty plasmid</a:t>
            </a:r>
          </a:p>
          <a:p>
            <a:pPr lvl="1"/>
            <a:r>
              <a:rPr lang="en-US" dirty="0"/>
              <a:t>complementation</a:t>
            </a:r>
          </a:p>
          <a:p>
            <a:pPr lvl="1"/>
            <a:r>
              <a:rPr lang="en-US" dirty="0"/>
              <a:t>any interference effects (e.g. batches of experiments run at different times/with different media/by different people)</a:t>
            </a:r>
          </a:p>
        </p:txBody>
      </p:sp>
    </p:spTree>
    <p:extLst>
      <p:ext uri="{BB962C8B-B14F-4D97-AF65-F5344CB8AC3E}">
        <p14:creationId xmlns:p14="http://schemas.microsoft.com/office/powerpoint/2010/main" val="41606603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87A92-1C25-6307-592D-6BE65846F65D}"/>
              </a:ext>
            </a:extLst>
          </p:cNvPr>
          <p:cNvSpPr>
            <a:spLocks noGrp="1"/>
          </p:cNvSpPr>
          <p:nvPr>
            <p:ph type="title"/>
          </p:nvPr>
        </p:nvSpPr>
        <p:spPr/>
        <p:txBody>
          <a:bodyPr/>
          <a:lstStyle/>
          <a:p>
            <a:r>
              <a:rPr lang="en-US" dirty="0"/>
              <a:t>Structure</a:t>
            </a:r>
          </a:p>
        </p:txBody>
      </p:sp>
      <p:sp>
        <p:nvSpPr>
          <p:cNvPr id="3" name="Content Placeholder 2">
            <a:extLst>
              <a:ext uri="{FF2B5EF4-FFF2-40B4-BE49-F238E27FC236}">
                <a16:creationId xmlns:a16="http://schemas.microsoft.com/office/drawing/2014/main" id="{56573218-30E6-A45A-3E48-AA74E157D3B3}"/>
              </a:ext>
            </a:extLst>
          </p:cNvPr>
          <p:cNvSpPr>
            <a:spLocks noGrp="1"/>
          </p:cNvSpPr>
          <p:nvPr>
            <p:ph idx="1"/>
          </p:nvPr>
        </p:nvSpPr>
        <p:spPr/>
        <p:txBody>
          <a:bodyPr/>
          <a:lstStyle/>
          <a:p>
            <a:r>
              <a:rPr lang="en-US" dirty="0"/>
              <a:t>Introduction to ggplot2 (R)</a:t>
            </a:r>
          </a:p>
          <a:p>
            <a:r>
              <a:rPr lang="en-US" dirty="0"/>
              <a:t>Description of the experiment</a:t>
            </a:r>
          </a:p>
          <a:p>
            <a:r>
              <a:rPr lang="en-US" dirty="0"/>
              <a:t>Data analysis (R)</a:t>
            </a:r>
          </a:p>
          <a:p>
            <a:endParaRPr lang="en-US" dirty="0"/>
          </a:p>
          <a:p>
            <a:r>
              <a:rPr lang="en-US" dirty="0" err="1"/>
              <a:t>WebR</a:t>
            </a:r>
            <a:r>
              <a:rPr lang="en-US" dirty="0"/>
              <a:t> in your web browser (see </a:t>
            </a:r>
            <a:r>
              <a:rPr lang="en-US" dirty="0" err="1"/>
              <a:t>MyPlace</a:t>
            </a:r>
            <a:r>
              <a:rPr lang="en-US" dirty="0"/>
              <a:t> link)</a:t>
            </a:r>
          </a:p>
          <a:p>
            <a:r>
              <a:rPr lang="en-US" dirty="0">
                <a:hlinkClick r:id="rId3"/>
              </a:rPr>
              <a:t>https://</a:t>
            </a:r>
            <a:r>
              <a:rPr lang="en-US" dirty="0" err="1">
                <a:hlinkClick r:id="rId3"/>
              </a:rPr>
              <a:t>sipbs-compbiol.github.io</a:t>
            </a:r>
            <a:r>
              <a:rPr lang="en-US" dirty="0">
                <a:hlinkClick r:id="rId3"/>
              </a:rPr>
              <a:t>/BM327-Workshop-2/</a:t>
            </a:r>
            <a:endParaRPr lang="en-US" dirty="0"/>
          </a:p>
          <a:p>
            <a:endParaRPr lang="en-US" dirty="0"/>
          </a:p>
        </p:txBody>
      </p:sp>
    </p:spTree>
    <p:extLst>
      <p:ext uri="{BB962C8B-B14F-4D97-AF65-F5344CB8AC3E}">
        <p14:creationId xmlns:p14="http://schemas.microsoft.com/office/powerpoint/2010/main" val="24103976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81DC-82FC-B8BD-7633-8077B1A8C09E}"/>
              </a:ext>
            </a:extLst>
          </p:cNvPr>
          <p:cNvSpPr>
            <a:spLocks noGrp="1"/>
          </p:cNvSpPr>
          <p:nvPr>
            <p:ph type="title"/>
          </p:nvPr>
        </p:nvSpPr>
        <p:spPr/>
        <p:txBody>
          <a:bodyPr/>
          <a:lstStyle/>
          <a:p>
            <a:r>
              <a:rPr lang="en-US" dirty="0"/>
              <a:t>A high-level view of linear modelling</a:t>
            </a:r>
          </a:p>
        </p:txBody>
      </p:sp>
      <p:sp>
        <p:nvSpPr>
          <p:cNvPr id="3" name="Content Placeholder 2">
            <a:extLst>
              <a:ext uri="{FF2B5EF4-FFF2-40B4-BE49-F238E27FC236}">
                <a16:creationId xmlns:a16="http://schemas.microsoft.com/office/drawing/2014/main" id="{1813D273-514A-2DEF-8FFD-F0DA4DA2FADB}"/>
              </a:ext>
            </a:extLst>
          </p:cNvPr>
          <p:cNvSpPr>
            <a:spLocks noGrp="1"/>
          </p:cNvSpPr>
          <p:nvPr>
            <p:ph idx="1"/>
          </p:nvPr>
        </p:nvSpPr>
        <p:spPr>
          <a:xfrm>
            <a:off x="838200" y="1825625"/>
            <a:ext cx="10515600" cy="2418129"/>
          </a:xfrm>
        </p:spPr>
        <p:txBody>
          <a:bodyPr/>
          <a:lstStyle/>
          <a:p>
            <a:r>
              <a:rPr lang="en-US" dirty="0"/>
              <a:t>We are measuring some kind of outcome</a:t>
            </a:r>
          </a:p>
          <a:p>
            <a:pPr lvl="1"/>
            <a:r>
              <a:rPr lang="en-US" dirty="0"/>
              <a:t>Here, we measure </a:t>
            </a:r>
            <a:r>
              <a:rPr lang="en-US" dirty="0" err="1"/>
              <a:t>logCFU</a:t>
            </a:r>
            <a:r>
              <a:rPr lang="en-US" dirty="0"/>
              <a:t> bacterial recovery</a:t>
            </a:r>
          </a:p>
          <a:p>
            <a:r>
              <a:rPr lang="en-US" dirty="0"/>
              <a:t>We assume that the measured value depends (“~”) on some influence</a:t>
            </a:r>
          </a:p>
          <a:p>
            <a:r>
              <a:rPr lang="en-US" dirty="0"/>
              <a:t>The measured </a:t>
            </a:r>
            <a:r>
              <a:rPr lang="en-US" dirty="0" err="1"/>
              <a:t>logCFU</a:t>
            </a:r>
            <a:r>
              <a:rPr lang="en-US" dirty="0"/>
              <a:t> for the wild-type UPEC depends on us using the wild type</a:t>
            </a:r>
          </a:p>
        </p:txBody>
      </p:sp>
      <p:sp>
        <p:nvSpPr>
          <p:cNvPr id="4" name="TextBox 3">
            <a:extLst>
              <a:ext uri="{FF2B5EF4-FFF2-40B4-BE49-F238E27FC236}">
                <a16:creationId xmlns:a16="http://schemas.microsoft.com/office/drawing/2014/main" id="{619D14B4-1A4E-9420-5B59-71E130C286F0}"/>
              </a:ext>
            </a:extLst>
          </p:cNvPr>
          <p:cNvSpPr txBox="1"/>
          <p:nvPr/>
        </p:nvSpPr>
        <p:spPr>
          <a:xfrm>
            <a:off x="4314903" y="4818184"/>
            <a:ext cx="3562194" cy="646331"/>
          </a:xfrm>
          <a:prstGeom prst="rect">
            <a:avLst/>
          </a:prstGeom>
          <a:noFill/>
        </p:spPr>
        <p:txBody>
          <a:bodyPr wrap="none" rtlCol="0">
            <a:spAutoFit/>
          </a:bodyPr>
          <a:lstStyle/>
          <a:p>
            <a:r>
              <a:rPr lang="en-US" sz="3600" dirty="0" err="1"/>
              <a:t>logCFU</a:t>
            </a:r>
            <a:r>
              <a:rPr lang="en-US" sz="3600" dirty="0"/>
              <a:t> ~ wildtype</a:t>
            </a:r>
          </a:p>
        </p:txBody>
      </p:sp>
    </p:spTree>
    <p:extLst>
      <p:ext uri="{BB962C8B-B14F-4D97-AF65-F5344CB8AC3E}">
        <p14:creationId xmlns:p14="http://schemas.microsoft.com/office/powerpoint/2010/main" val="6211605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BFD45A-2B11-5C1E-9C54-D583ECB514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DB2C85-C70B-56B2-32F7-401C33083F4A}"/>
              </a:ext>
            </a:extLst>
          </p:cNvPr>
          <p:cNvSpPr>
            <a:spLocks noGrp="1"/>
          </p:cNvSpPr>
          <p:nvPr>
            <p:ph type="title"/>
          </p:nvPr>
        </p:nvSpPr>
        <p:spPr/>
        <p:txBody>
          <a:bodyPr/>
          <a:lstStyle/>
          <a:p>
            <a:r>
              <a:rPr lang="en-US" dirty="0"/>
              <a:t>A high-level view of linear modelling</a:t>
            </a:r>
          </a:p>
        </p:txBody>
      </p:sp>
      <p:sp>
        <p:nvSpPr>
          <p:cNvPr id="3" name="Content Placeholder 2">
            <a:extLst>
              <a:ext uri="{FF2B5EF4-FFF2-40B4-BE49-F238E27FC236}">
                <a16:creationId xmlns:a16="http://schemas.microsoft.com/office/drawing/2014/main" id="{F43790B2-BAA6-E368-CD21-110B406098D2}"/>
              </a:ext>
            </a:extLst>
          </p:cNvPr>
          <p:cNvSpPr>
            <a:spLocks noGrp="1"/>
          </p:cNvSpPr>
          <p:nvPr>
            <p:ph idx="1"/>
          </p:nvPr>
        </p:nvSpPr>
        <p:spPr>
          <a:xfrm>
            <a:off x="838200" y="1825625"/>
            <a:ext cx="10515600" cy="2418129"/>
          </a:xfrm>
        </p:spPr>
        <p:txBody>
          <a:bodyPr/>
          <a:lstStyle/>
          <a:p>
            <a:r>
              <a:rPr lang="en-US" dirty="0"/>
              <a:t>In reality, there is some variation in measurement</a:t>
            </a:r>
          </a:p>
          <a:p>
            <a:pPr lvl="1"/>
            <a:r>
              <a:rPr lang="en-US" dirty="0"/>
              <a:t>e.g. wind on the balance, slight differences in growth time</a:t>
            </a:r>
          </a:p>
          <a:p>
            <a:r>
              <a:rPr lang="en-US" dirty="0"/>
              <a:t>We assume these variations are random, and represent them as </a:t>
            </a:r>
            <a:r>
              <a:rPr lang="en-US" dirty="0" err="1"/>
              <a:t>ε</a:t>
            </a:r>
            <a:endParaRPr lang="en-US" dirty="0"/>
          </a:p>
          <a:p>
            <a:r>
              <a:rPr lang="en-US" dirty="0"/>
              <a:t>Linear modelling lets us “subtract” these random effects and estimate the actual influence of “wildtype”</a:t>
            </a:r>
          </a:p>
        </p:txBody>
      </p:sp>
      <p:sp>
        <p:nvSpPr>
          <p:cNvPr id="4" name="TextBox 3">
            <a:extLst>
              <a:ext uri="{FF2B5EF4-FFF2-40B4-BE49-F238E27FC236}">
                <a16:creationId xmlns:a16="http://schemas.microsoft.com/office/drawing/2014/main" id="{3EC17C69-7520-0A0A-EDD2-62392B7D3C9C}"/>
              </a:ext>
            </a:extLst>
          </p:cNvPr>
          <p:cNvSpPr txBox="1"/>
          <p:nvPr/>
        </p:nvSpPr>
        <p:spPr>
          <a:xfrm>
            <a:off x="3955830" y="4595446"/>
            <a:ext cx="4280339" cy="830997"/>
          </a:xfrm>
          <a:prstGeom prst="rect">
            <a:avLst/>
          </a:prstGeom>
          <a:noFill/>
        </p:spPr>
        <p:txBody>
          <a:bodyPr wrap="none" rtlCol="0">
            <a:spAutoFit/>
          </a:bodyPr>
          <a:lstStyle/>
          <a:p>
            <a:r>
              <a:rPr lang="en-US" sz="3600" dirty="0" err="1"/>
              <a:t>logCFU</a:t>
            </a:r>
            <a:r>
              <a:rPr lang="en-US" sz="3600" dirty="0"/>
              <a:t> ~ wildtype + </a:t>
            </a:r>
            <a:r>
              <a:rPr lang="en-US" sz="4800" dirty="0" err="1"/>
              <a:t>ε</a:t>
            </a:r>
            <a:endParaRPr lang="en-US" sz="3600" dirty="0"/>
          </a:p>
        </p:txBody>
      </p:sp>
    </p:spTree>
    <p:extLst>
      <p:ext uri="{BB962C8B-B14F-4D97-AF65-F5344CB8AC3E}">
        <p14:creationId xmlns:p14="http://schemas.microsoft.com/office/powerpoint/2010/main" val="5993328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47D3B0-606B-B73B-0EE2-9F3CBA363A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9DC8C6-4C24-6396-5EAC-3AF179264EE2}"/>
              </a:ext>
            </a:extLst>
          </p:cNvPr>
          <p:cNvSpPr>
            <a:spLocks noGrp="1"/>
          </p:cNvSpPr>
          <p:nvPr>
            <p:ph type="title"/>
          </p:nvPr>
        </p:nvSpPr>
        <p:spPr/>
        <p:txBody>
          <a:bodyPr/>
          <a:lstStyle/>
          <a:p>
            <a:r>
              <a:rPr lang="en-US" dirty="0"/>
              <a:t>A high-level view of linear modelling</a:t>
            </a:r>
          </a:p>
        </p:txBody>
      </p:sp>
      <p:sp>
        <p:nvSpPr>
          <p:cNvPr id="3" name="Content Placeholder 2">
            <a:extLst>
              <a:ext uri="{FF2B5EF4-FFF2-40B4-BE49-F238E27FC236}">
                <a16:creationId xmlns:a16="http://schemas.microsoft.com/office/drawing/2014/main" id="{6D728EE2-4577-E4CE-D5DF-2D1979F85A84}"/>
              </a:ext>
            </a:extLst>
          </p:cNvPr>
          <p:cNvSpPr>
            <a:spLocks noGrp="1"/>
          </p:cNvSpPr>
          <p:nvPr>
            <p:ph idx="1"/>
          </p:nvPr>
        </p:nvSpPr>
        <p:spPr>
          <a:xfrm>
            <a:off x="838200" y="1781539"/>
            <a:ext cx="10515600" cy="3880339"/>
          </a:xfrm>
        </p:spPr>
        <p:txBody>
          <a:bodyPr>
            <a:normAutofit lnSpcReduction="10000"/>
          </a:bodyPr>
          <a:lstStyle/>
          <a:p>
            <a:r>
              <a:rPr lang="en-US" dirty="0"/>
              <a:t>We can account for multiple influences by adding further terms into the equation</a:t>
            </a:r>
          </a:p>
          <a:p>
            <a:r>
              <a:rPr lang="en-US" dirty="0"/>
              <a:t>When considering the knockout strain for example, there are two influences</a:t>
            </a:r>
          </a:p>
          <a:p>
            <a:pPr lvl="1"/>
            <a:r>
              <a:rPr lang="en-US" dirty="0"/>
              <a:t>Recovery appropriate for the wildtype</a:t>
            </a:r>
          </a:p>
          <a:p>
            <a:pPr lvl="1"/>
            <a:r>
              <a:rPr lang="en-US" dirty="0"/>
              <a:t>A change in recovery due to the </a:t>
            </a:r>
            <a:r>
              <a:rPr lang="en-US" sz="2400" dirty="0" err="1"/>
              <a:t>ΔetpD</a:t>
            </a:r>
            <a:r>
              <a:rPr lang="en-US" sz="2400" dirty="0"/>
              <a:t> knockout (expected to be negative)</a:t>
            </a:r>
          </a:p>
          <a:p>
            <a:r>
              <a:rPr lang="en-US" dirty="0"/>
              <a:t>We assume that we can add these</a:t>
            </a:r>
          </a:p>
          <a:p>
            <a:r>
              <a:rPr lang="en-US" dirty="0"/>
              <a:t>Linear modelling estimates the influences of both wildtype and </a:t>
            </a:r>
            <a:r>
              <a:rPr lang="en-US" sz="2800" dirty="0" err="1"/>
              <a:t>ΔetpD</a:t>
            </a:r>
            <a:r>
              <a:rPr lang="en-US" sz="2800" dirty="0"/>
              <a:t> simultaneously</a:t>
            </a:r>
            <a:endParaRPr lang="en-US" dirty="0"/>
          </a:p>
        </p:txBody>
      </p:sp>
      <p:sp>
        <p:nvSpPr>
          <p:cNvPr id="4" name="TextBox 3">
            <a:extLst>
              <a:ext uri="{FF2B5EF4-FFF2-40B4-BE49-F238E27FC236}">
                <a16:creationId xmlns:a16="http://schemas.microsoft.com/office/drawing/2014/main" id="{3590785A-B4B1-E137-1D74-B6E427216BC3}"/>
              </a:ext>
            </a:extLst>
          </p:cNvPr>
          <p:cNvSpPr txBox="1"/>
          <p:nvPr/>
        </p:nvSpPr>
        <p:spPr>
          <a:xfrm>
            <a:off x="2897826" y="5661878"/>
            <a:ext cx="5885650" cy="830997"/>
          </a:xfrm>
          <a:prstGeom prst="rect">
            <a:avLst/>
          </a:prstGeom>
          <a:noFill/>
        </p:spPr>
        <p:txBody>
          <a:bodyPr wrap="none" rtlCol="0">
            <a:spAutoFit/>
          </a:bodyPr>
          <a:lstStyle/>
          <a:p>
            <a:r>
              <a:rPr lang="en-US" sz="3600" dirty="0" err="1"/>
              <a:t>logCFU</a:t>
            </a:r>
            <a:r>
              <a:rPr lang="en-US" sz="3600" dirty="0"/>
              <a:t> ~ wildtype + </a:t>
            </a:r>
            <a:r>
              <a:rPr lang="en-US" sz="3600" dirty="0" err="1"/>
              <a:t>ΔetpD</a:t>
            </a:r>
            <a:r>
              <a:rPr lang="en-US" sz="3600" dirty="0"/>
              <a:t> + </a:t>
            </a:r>
            <a:r>
              <a:rPr lang="en-US" sz="4800" dirty="0" err="1"/>
              <a:t>ε</a:t>
            </a:r>
            <a:endParaRPr lang="en-US" sz="3600" dirty="0"/>
          </a:p>
        </p:txBody>
      </p:sp>
    </p:spTree>
    <p:extLst>
      <p:ext uri="{BB962C8B-B14F-4D97-AF65-F5344CB8AC3E}">
        <p14:creationId xmlns:p14="http://schemas.microsoft.com/office/powerpoint/2010/main" val="27506174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765541-6015-22A1-0E5D-59F0827685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7F126-2344-1EF0-298E-5CFCDFCEB6CB}"/>
              </a:ext>
            </a:extLst>
          </p:cNvPr>
          <p:cNvSpPr>
            <a:spLocks noGrp="1"/>
          </p:cNvSpPr>
          <p:nvPr>
            <p:ph type="title"/>
          </p:nvPr>
        </p:nvSpPr>
        <p:spPr/>
        <p:txBody>
          <a:bodyPr/>
          <a:lstStyle/>
          <a:p>
            <a:r>
              <a:rPr lang="en-US" dirty="0"/>
              <a:t>A high-level view of linear modelling</a:t>
            </a:r>
          </a:p>
        </p:txBody>
      </p:sp>
      <p:sp>
        <p:nvSpPr>
          <p:cNvPr id="3" name="Content Placeholder 2">
            <a:extLst>
              <a:ext uri="{FF2B5EF4-FFF2-40B4-BE49-F238E27FC236}">
                <a16:creationId xmlns:a16="http://schemas.microsoft.com/office/drawing/2014/main" id="{DD6C7BE4-21D7-EF39-7429-24DEE5CD06B5}"/>
              </a:ext>
            </a:extLst>
          </p:cNvPr>
          <p:cNvSpPr>
            <a:spLocks noGrp="1"/>
          </p:cNvSpPr>
          <p:nvPr>
            <p:ph idx="1"/>
          </p:nvPr>
        </p:nvSpPr>
        <p:spPr>
          <a:xfrm>
            <a:off x="316523" y="1781539"/>
            <a:ext cx="11037277" cy="3880339"/>
          </a:xfrm>
        </p:spPr>
        <p:txBody>
          <a:bodyPr>
            <a:normAutofit/>
          </a:bodyPr>
          <a:lstStyle/>
          <a:p>
            <a:r>
              <a:rPr lang="en-US" dirty="0"/>
              <a:t>We can extend this to all of the experimental factors.</a:t>
            </a:r>
          </a:p>
          <a:p>
            <a:r>
              <a:rPr lang="en-US" dirty="0"/>
              <a:t>There are two influences</a:t>
            </a:r>
          </a:p>
          <a:p>
            <a:pPr lvl="1"/>
            <a:r>
              <a:rPr lang="en-US" dirty="0"/>
              <a:t>Recovery appropriate for the wildtype</a:t>
            </a:r>
          </a:p>
          <a:p>
            <a:pPr lvl="1"/>
            <a:r>
              <a:rPr lang="en-US" dirty="0"/>
              <a:t>A change in recovery due to the </a:t>
            </a:r>
            <a:r>
              <a:rPr lang="en-US" sz="2400" dirty="0" err="1"/>
              <a:t>ΔetpD</a:t>
            </a:r>
            <a:r>
              <a:rPr lang="en-US" sz="2400" dirty="0"/>
              <a:t> knockout (expected to be negative)</a:t>
            </a:r>
          </a:p>
          <a:p>
            <a:pPr lvl="1"/>
            <a:r>
              <a:rPr lang="en-US" dirty="0"/>
              <a:t>A change in recovery due to presence of the plasmid vector </a:t>
            </a:r>
            <a:r>
              <a:rPr lang="en-US" sz="2400" dirty="0"/>
              <a:t>(expected to be 0)</a:t>
            </a:r>
          </a:p>
          <a:p>
            <a:pPr lvl="1"/>
            <a:r>
              <a:rPr lang="en-US" dirty="0"/>
              <a:t>A change in recovery due to presence of the complement </a:t>
            </a:r>
            <a:r>
              <a:rPr lang="en-US" sz="2400" dirty="0"/>
              <a:t>(expected to be positive)</a:t>
            </a:r>
          </a:p>
          <a:p>
            <a:pPr marL="457200" lvl="1" indent="0">
              <a:buNone/>
            </a:pPr>
            <a:endParaRPr lang="en-US" sz="2400" dirty="0"/>
          </a:p>
          <a:p>
            <a:r>
              <a:rPr lang="en-US" dirty="0"/>
              <a:t>Linear modelling estimates the influences of all of these</a:t>
            </a:r>
            <a:r>
              <a:rPr lang="en-US" sz="2800" dirty="0"/>
              <a:t> simultaneously</a:t>
            </a:r>
            <a:endParaRPr lang="en-US" dirty="0"/>
          </a:p>
        </p:txBody>
      </p:sp>
      <p:sp>
        <p:nvSpPr>
          <p:cNvPr id="4" name="TextBox 3">
            <a:extLst>
              <a:ext uri="{FF2B5EF4-FFF2-40B4-BE49-F238E27FC236}">
                <a16:creationId xmlns:a16="http://schemas.microsoft.com/office/drawing/2014/main" id="{0864C36D-7996-5B5F-4F25-6B2D48E6FD07}"/>
              </a:ext>
            </a:extLst>
          </p:cNvPr>
          <p:cNvSpPr txBox="1"/>
          <p:nvPr/>
        </p:nvSpPr>
        <p:spPr>
          <a:xfrm>
            <a:off x="939171" y="5752729"/>
            <a:ext cx="10313657" cy="830997"/>
          </a:xfrm>
          <a:prstGeom prst="rect">
            <a:avLst/>
          </a:prstGeom>
          <a:noFill/>
        </p:spPr>
        <p:txBody>
          <a:bodyPr wrap="none" rtlCol="0">
            <a:spAutoFit/>
          </a:bodyPr>
          <a:lstStyle/>
          <a:p>
            <a:r>
              <a:rPr lang="en-US" sz="3600" dirty="0" err="1"/>
              <a:t>logCFU</a:t>
            </a:r>
            <a:r>
              <a:rPr lang="en-US" sz="3600" dirty="0"/>
              <a:t> ~ wildtype + </a:t>
            </a:r>
            <a:r>
              <a:rPr lang="en-US" sz="3600" dirty="0" err="1"/>
              <a:t>ΔetpD</a:t>
            </a:r>
            <a:r>
              <a:rPr lang="en-US" sz="3600" dirty="0"/>
              <a:t> + vector + complement + </a:t>
            </a:r>
            <a:r>
              <a:rPr lang="en-US" sz="4800" dirty="0" err="1"/>
              <a:t>ε</a:t>
            </a:r>
            <a:endParaRPr lang="en-US" sz="3600" dirty="0"/>
          </a:p>
        </p:txBody>
      </p:sp>
    </p:spTree>
    <p:extLst>
      <p:ext uri="{BB962C8B-B14F-4D97-AF65-F5344CB8AC3E}">
        <p14:creationId xmlns:p14="http://schemas.microsoft.com/office/powerpoint/2010/main" val="17326464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5230A-F31E-7D56-FAC1-2483452F329B}"/>
              </a:ext>
            </a:extLst>
          </p:cNvPr>
          <p:cNvSpPr>
            <a:spLocks noGrp="1"/>
          </p:cNvSpPr>
          <p:nvPr>
            <p:ph type="title"/>
          </p:nvPr>
        </p:nvSpPr>
        <p:spPr/>
        <p:txBody>
          <a:bodyPr/>
          <a:lstStyle/>
          <a:p>
            <a:r>
              <a:rPr lang="en-US" dirty="0"/>
              <a:t>Accounting for batch effects</a:t>
            </a:r>
          </a:p>
        </p:txBody>
      </p:sp>
      <p:sp>
        <p:nvSpPr>
          <p:cNvPr id="3" name="Content Placeholder 2">
            <a:extLst>
              <a:ext uri="{FF2B5EF4-FFF2-40B4-BE49-F238E27FC236}">
                <a16:creationId xmlns:a16="http://schemas.microsoft.com/office/drawing/2014/main" id="{0A13C005-033B-3046-143E-AD770B529D40}"/>
              </a:ext>
            </a:extLst>
          </p:cNvPr>
          <p:cNvSpPr>
            <a:spLocks noGrp="1"/>
          </p:cNvSpPr>
          <p:nvPr>
            <p:ph idx="1"/>
          </p:nvPr>
        </p:nvSpPr>
        <p:spPr>
          <a:xfrm>
            <a:off x="838200" y="1825624"/>
            <a:ext cx="10515600" cy="3657473"/>
          </a:xfrm>
        </p:spPr>
        <p:txBody>
          <a:bodyPr/>
          <a:lstStyle/>
          <a:p>
            <a:r>
              <a:rPr lang="en-US" dirty="0"/>
              <a:t>This experiment is subject to batch effects</a:t>
            </a:r>
          </a:p>
          <a:p>
            <a:r>
              <a:rPr lang="en-US" dirty="0"/>
              <a:t>These become an extra term in the equation for linear modelling</a:t>
            </a:r>
          </a:p>
          <a:p>
            <a:r>
              <a:rPr lang="en-US" dirty="0"/>
              <a:t>If there are four batches we write this as </a:t>
            </a:r>
            <a:r>
              <a:rPr lang="en-US" dirty="0" err="1"/>
              <a:t>batch</a:t>
            </a:r>
            <a:r>
              <a:rPr lang="en-US" baseline="-25000" dirty="0" err="1"/>
              <a:t>i</a:t>
            </a:r>
            <a:r>
              <a:rPr lang="en-US" dirty="0"/>
              <a:t> to mean the appropriate one of {batch</a:t>
            </a:r>
            <a:r>
              <a:rPr lang="en-US" baseline="-25000" dirty="0"/>
              <a:t>1</a:t>
            </a:r>
            <a:r>
              <a:rPr lang="en-US" dirty="0"/>
              <a:t>, batch</a:t>
            </a:r>
            <a:r>
              <a:rPr lang="en-US" baseline="-25000" dirty="0"/>
              <a:t>2</a:t>
            </a:r>
            <a:r>
              <a:rPr lang="en-US" dirty="0"/>
              <a:t>, batch</a:t>
            </a:r>
            <a:r>
              <a:rPr lang="en-US" baseline="-25000" dirty="0"/>
              <a:t>3</a:t>
            </a:r>
            <a:r>
              <a:rPr lang="en-US" dirty="0"/>
              <a:t>, batch</a:t>
            </a:r>
            <a:r>
              <a:rPr lang="en-US" baseline="-25000" dirty="0"/>
              <a:t>4</a:t>
            </a:r>
            <a:r>
              <a:rPr lang="en-US" dirty="0"/>
              <a:t>} and add it to the equation</a:t>
            </a:r>
          </a:p>
          <a:p>
            <a:r>
              <a:rPr lang="en-US" dirty="0"/>
              <a:t>This is a “linear mixed effects model”, and subtracts out the influence due to each individual batch to give better estimates of experimental factors</a:t>
            </a:r>
          </a:p>
          <a:p>
            <a:endParaRPr lang="en-US" dirty="0"/>
          </a:p>
        </p:txBody>
      </p:sp>
      <p:sp>
        <p:nvSpPr>
          <p:cNvPr id="4" name="TextBox 3">
            <a:extLst>
              <a:ext uri="{FF2B5EF4-FFF2-40B4-BE49-F238E27FC236}">
                <a16:creationId xmlns:a16="http://schemas.microsoft.com/office/drawing/2014/main" id="{A0A13202-514F-7AD7-6EDB-CF138F578ED1}"/>
              </a:ext>
            </a:extLst>
          </p:cNvPr>
          <p:cNvSpPr txBox="1"/>
          <p:nvPr/>
        </p:nvSpPr>
        <p:spPr>
          <a:xfrm>
            <a:off x="792593" y="5483098"/>
            <a:ext cx="10606814" cy="769441"/>
          </a:xfrm>
          <a:prstGeom prst="rect">
            <a:avLst/>
          </a:prstGeom>
          <a:noFill/>
        </p:spPr>
        <p:txBody>
          <a:bodyPr wrap="none" rtlCol="0">
            <a:spAutoFit/>
          </a:bodyPr>
          <a:lstStyle/>
          <a:p>
            <a:r>
              <a:rPr lang="en-US" sz="3200" dirty="0" err="1"/>
              <a:t>logCFU</a:t>
            </a:r>
            <a:r>
              <a:rPr lang="en-US" sz="3200" dirty="0"/>
              <a:t> ~ wildtype + </a:t>
            </a:r>
            <a:r>
              <a:rPr lang="en-US" sz="3200" dirty="0" err="1"/>
              <a:t>ΔetpD</a:t>
            </a:r>
            <a:r>
              <a:rPr lang="en-US" sz="3200" dirty="0"/>
              <a:t> + vector + complement + </a:t>
            </a:r>
            <a:r>
              <a:rPr lang="en-US" sz="3200" dirty="0" err="1"/>
              <a:t>batch</a:t>
            </a:r>
            <a:r>
              <a:rPr lang="en-US" sz="3200" baseline="-25000" dirty="0" err="1"/>
              <a:t>i</a:t>
            </a:r>
            <a:r>
              <a:rPr lang="en-US" sz="3200" dirty="0"/>
              <a:t> + </a:t>
            </a:r>
            <a:r>
              <a:rPr lang="en-US" sz="4400" dirty="0" err="1"/>
              <a:t>ε</a:t>
            </a:r>
            <a:endParaRPr lang="en-US" sz="3200" dirty="0"/>
          </a:p>
        </p:txBody>
      </p:sp>
    </p:spTree>
    <p:extLst>
      <p:ext uri="{BB962C8B-B14F-4D97-AF65-F5344CB8AC3E}">
        <p14:creationId xmlns:p14="http://schemas.microsoft.com/office/powerpoint/2010/main" val="4048702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B4B7B-9468-C47C-64B8-70B3A8021FC1}"/>
              </a:ext>
            </a:extLst>
          </p:cNvPr>
          <p:cNvSpPr>
            <a:spLocks noGrp="1"/>
          </p:cNvSpPr>
          <p:nvPr>
            <p:ph type="title"/>
          </p:nvPr>
        </p:nvSpPr>
        <p:spPr/>
        <p:txBody>
          <a:bodyPr/>
          <a:lstStyle/>
          <a:p>
            <a:r>
              <a:rPr lang="en-US" dirty="0"/>
              <a:t>Interactive Demo</a:t>
            </a:r>
          </a:p>
        </p:txBody>
      </p:sp>
      <p:sp>
        <p:nvSpPr>
          <p:cNvPr id="3" name="Text Placeholder 2">
            <a:extLst>
              <a:ext uri="{FF2B5EF4-FFF2-40B4-BE49-F238E27FC236}">
                <a16:creationId xmlns:a16="http://schemas.microsoft.com/office/drawing/2014/main" id="{88BCD233-CE32-271B-4D05-3BC4B311F756}"/>
              </a:ext>
            </a:extLst>
          </p:cNvPr>
          <p:cNvSpPr>
            <a:spLocks noGrp="1"/>
          </p:cNvSpPr>
          <p:nvPr>
            <p:ph type="body" idx="1"/>
          </p:nvPr>
        </p:nvSpPr>
        <p:spPr/>
        <p:txBody>
          <a:bodyPr/>
          <a:lstStyle/>
          <a:p>
            <a:r>
              <a:rPr lang="en-US" dirty="0"/>
              <a:t>Let’s work through the workshop pages</a:t>
            </a:r>
          </a:p>
        </p:txBody>
      </p:sp>
    </p:spTree>
    <p:extLst>
      <p:ext uri="{BB962C8B-B14F-4D97-AF65-F5344CB8AC3E}">
        <p14:creationId xmlns:p14="http://schemas.microsoft.com/office/powerpoint/2010/main" val="25124215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A395D-EBDC-E9A2-DB5F-5BF513B78A9C}"/>
              </a:ext>
            </a:extLst>
          </p:cNvPr>
          <p:cNvSpPr>
            <a:spLocks noGrp="1"/>
          </p:cNvSpPr>
          <p:nvPr>
            <p:ph type="title"/>
          </p:nvPr>
        </p:nvSpPr>
        <p:spPr/>
        <p:txBody>
          <a:bodyPr/>
          <a:lstStyle/>
          <a:p>
            <a:r>
              <a:rPr lang="en-US" dirty="0"/>
              <a:t>Introduction to ggplot2</a:t>
            </a:r>
          </a:p>
        </p:txBody>
      </p:sp>
      <p:sp>
        <p:nvSpPr>
          <p:cNvPr id="3" name="Text Placeholder 2">
            <a:extLst>
              <a:ext uri="{FF2B5EF4-FFF2-40B4-BE49-F238E27FC236}">
                <a16:creationId xmlns:a16="http://schemas.microsoft.com/office/drawing/2014/main" id="{A40503F4-B32F-2B9D-425E-972C40B0162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906343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63E1C-485B-E6C1-CCCB-AC99DD241048}"/>
              </a:ext>
            </a:extLst>
          </p:cNvPr>
          <p:cNvSpPr>
            <a:spLocks noGrp="1"/>
          </p:cNvSpPr>
          <p:nvPr>
            <p:ph type="title"/>
          </p:nvPr>
        </p:nvSpPr>
        <p:spPr/>
        <p:txBody>
          <a:bodyPr/>
          <a:lstStyle/>
          <a:p>
            <a:r>
              <a:rPr lang="en-US" dirty="0"/>
              <a:t>Why ggplot2 and R?</a:t>
            </a:r>
          </a:p>
        </p:txBody>
      </p:sp>
      <p:sp>
        <p:nvSpPr>
          <p:cNvPr id="3" name="Content Placeholder 2">
            <a:extLst>
              <a:ext uri="{FF2B5EF4-FFF2-40B4-BE49-F238E27FC236}">
                <a16:creationId xmlns:a16="http://schemas.microsoft.com/office/drawing/2014/main" id="{C4880084-08E3-D896-981F-BF713839FA89}"/>
              </a:ext>
            </a:extLst>
          </p:cNvPr>
          <p:cNvSpPr>
            <a:spLocks noGrp="1"/>
          </p:cNvSpPr>
          <p:nvPr>
            <p:ph idx="1"/>
          </p:nvPr>
        </p:nvSpPr>
        <p:spPr/>
        <p:txBody>
          <a:bodyPr/>
          <a:lstStyle/>
          <a:p>
            <a:r>
              <a:rPr lang="en-US" dirty="0"/>
              <a:t>R is a free (as in beer/chips), widely-used, and robust statistical programming language</a:t>
            </a:r>
          </a:p>
          <a:p>
            <a:r>
              <a:rPr lang="en-US" dirty="0"/>
              <a:t>R is excellent for analysis and reproducibility (in science and elsewhere)</a:t>
            </a:r>
          </a:p>
          <a:p>
            <a:pPr lvl="1"/>
            <a:r>
              <a:rPr lang="en-US" dirty="0"/>
              <a:t>Separates data from analysis, easy to share/reapply analyses</a:t>
            </a:r>
          </a:p>
          <a:p>
            <a:r>
              <a:rPr lang="en-US" dirty="0"/>
              <a:t>R has many useful and advanced statistical tools for experimental/data analysis</a:t>
            </a:r>
          </a:p>
          <a:p>
            <a:r>
              <a:rPr lang="en-US" dirty="0"/>
              <a:t>ggplot2 is a powerful,</a:t>
            </a:r>
            <a:br>
              <a:rPr lang="en-US" dirty="0"/>
            </a:br>
            <a:r>
              <a:rPr lang="en-US" dirty="0"/>
              <a:t>flexible data visualization</a:t>
            </a:r>
            <a:br>
              <a:rPr lang="en-US" dirty="0"/>
            </a:br>
            <a:r>
              <a:rPr lang="en-US" dirty="0"/>
              <a:t>package in R</a:t>
            </a:r>
          </a:p>
        </p:txBody>
      </p:sp>
      <p:pic>
        <p:nvPicPr>
          <p:cNvPr id="5" name="Picture 4">
            <a:extLst>
              <a:ext uri="{FF2B5EF4-FFF2-40B4-BE49-F238E27FC236}">
                <a16:creationId xmlns:a16="http://schemas.microsoft.com/office/drawing/2014/main" id="{19D903CB-DD35-3779-61D7-D1522C0A46B9}"/>
              </a:ext>
            </a:extLst>
          </p:cNvPr>
          <p:cNvPicPr>
            <a:picLocks noChangeAspect="1"/>
          </p:cNvPicPr>
          <p:nvPr/>
        </p:nvPicPr>
        <p:blipFill>
          <a:blip r:embed="rId3"/>
          <a:stretch>
            <a:fillRect/>
          </a:stretch>
        </p:blipFill>
        <p:spPr>
          <a:xfrm>
            <a:off x="5196254" y="4557347"/>
            <a:ext cx="6905102" cy="2148254"/>
          </a:xfrm>
          <a:prstGeom prst="rect">
            <a:avLst/>
          </a:prstGeom>
        </p:spPr>
      </p:pic>
    </p:spTree>
    <p:extLst>
      <p:ext uri="{BB962C8B-B14F-4D97-AF65-F5344CB8AC3E}">
        <p14:creationId xmlns:p14="http://schemas.microsoft.com/office/powerpoint/2010/main" val="4186117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49A5B-65A2-2B5E-5132-163E6E1D9A6C}"/>
              </a:ext>
            </a:extLst>
          </p:cNvPr>
          <p:cNvSpPr>
            <a:spLocks noGrp="1"/>
          </p:cNvSpPr>
          <p:nvPr>
            <p:ph type="title"/>
          </p:nvPr>
        </p:nvSpPr>
        <p:spPr/>
        <p:txBody>
          <a:bodyPr/>
          <a:lstStyle/>
          <a:p>
            <a:r>
              <a:rPr lang="en-US" dirty="0" err="1"/>
              <a:t>Visualisation</a:t>
            </a:r>
            <a:r>
              <a:rPr lang="en-US" dirty="0"/>
              <a:t> is critical!</a:t>
            </a:r>
          </a:p>
        </p:txBody>
      </p:sp>
      <p:sp>
        <p:nvSpPr>
          <p:cNvPr id="3" name="Content Placeholder 2">
            <a:extLst>
              <a:ext uri="{FF2B5EF4-FFF2-40B4-BE49-F238E27FC236}">
                <a16:creationId xmlns:a16="http://schemas.microsoft.com/office/drawing/2014/main" id="{470357E6-3A82-6754-7135-733EC5AD4497}"/>
              </a:ext>
            </a:extLst>
          </p:cNvPr>
          <p:cNvSpPr>
            <a:spLocks noGrp="1"/>
          </p:cNvSpPr>
          <p:nvPr>
            <p:ph idx="1"/>
          </p:nvPr>
        </p:nvSpPr>
        <p:spPr/>
        <p:txBody>
          <a:bodyPr/>
          <a:lstStyle/>
          <a:p>
            <a:r>
              <a:rPr lang="en-US" dirty="0"/>
              <a:t>Data </a:t>
            </a:r>
            <a:r>
              <a:rPr lang="en-US" dirty="0" err="1"/>
              <a:t>visualisation</a:t>
            </a:r>
            <a:r>
              <a:rPr lang="en-US" dirty="0"/>
              <a:t> tells a scientific story</a:t>
            </a:r>
          </a:p>
          <a:p>
            <a:r>
              <a:rPr lang="en-US" dirty="0"/>
              <a:t>You need to choose the </a:t>
            </a:r>
            <a:r>
              <a:rPr lang="en-US" dirty="0" err="1"/>
              <a:t>visualisation</a:t>
            </a:r>
            <a:r>
              <a:rPr lang="en-US" dirty="0"/>
              <a:t> that tells the story of the work</a:t>
            </a:r>
          </a:p>
          <a:p>
            <a:pPr lvl="1"/>
            <a:r>
              <a:rPr lang="en-US" dirty="0"/>
              <a:t>Being constrained by “available plot types” is limiting</a:t>
            </a:r>
          </a:p>
          <a:p>
            <a:pPr lvl="1"/>
            <a:r>
              <a:rPr lang="en-US" dirty="0"/>
              <a:t>ggplot2 allows you to build up the </a:t>
            </a:r>
            <a:r>
              <a:rPr lang="en-US" dirty="0" err="1"/>
              <a:t>visualisation</a:t>
            </a:r>
            <a:r>
              <a:rPr lang="en-US" dirty="0"/>
              <a:t> you need</a:t>
            </a:r>
          </a:p>
        </p:txBody>
      </p:sp>
      <p:pic>
        <p:nvPicPr>
          <p:cNvPr id="5" name="Picture 4">
            <a:extLst>
              <a:ext uri="{FF2B5EF4-FFF2-40B4-BE49-F238E27FC236}">
                <a16:creationId xmlns:a16="http://schemas.microsoft.com/office/drawing/2014/main" id="{3E5D8E35-F4C5-59A4-8254-8764F64AD672}"/>
              </a:ext>
            </a:extLst>
          </p:cNvPr>
          <p:cNvPicPr>
            <a:picLocks noChangeAspect="1"/>
          </p:cNvPicPr>
          <p:nvPr/>
        </p:nvPicPr>
        <p:blipFill>
          <a:blip r:embed="rId3"/>
          <a:stretch>
            <a:fillRect/>
          </a:stretch>
        </p:blipFill>
        <p:spPr>
          <a:xfrm>
            <a:off x="2320192" y="3804906"/>
            <a:ext cx="7551616" cy="3053094"/>
          </a:xfrm>
          <a:prstGeom prst="rect">
            <a:avLst/>
          </a:prstGeom>
        </p:spPr>
      </p:pic>
    </p:spTree>
    <p:extLst>
      <p:ext uri="{BB962C8B-B14F-4D97-AF65-F5344CB8AC3E}">
        <p14:creationId xmlns:p14="http://schemas.microsoft.com/office/powerpoint/2010/main" val="26092709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D409B-5107-2AAD-765F-0F81213276C2}"/>
              </a:ext>
            </a:extLst>
          </p:cNvPr>
          <p:cNvSpPr>
            <a:spLocks noGrp="1"/>
          </p:cNvSpPr>
          <p:nvPr>
            <p:ph type="title"/>
          </p:nvPr>
        </p:nvSpPr>
        <p:spPr/>
        <p:txBody>
          <a:bodyPr/>
          <a:lstStyle/>
          <a:p>
            <a:r>
              <a:rPr lang="en-US" dirty="0"/>
              <a:t>The grammar of graphics</a:t>
            </a:r>
          </a:p>
        </p:txBody>
      </p:sp>
      <p:sp>
        <p:nvSpPr>
          <p:cNvPr id="3" name="Content Placeholder 2">
            <a:extLst>
              <a:ext uri="{FF2B5EF4-FFF2-40B4-BE49-F238E27FC236}">
                <a16:creationId xmlns:a16="http://schemas.microsoft.com/office/drawing/2014/main" id="{0563DF2D-5A57-A1FE-216D-6904BA64422C}"/>
              </a:ext>
            </a:extLst>
          </p:cNvPr>
          <p:cNvSpPr>
            <a:spLocks noGrp="1"/>
          </p:cNvSpPr>
          <p:nvPr>
            <p:ph idx="1"/>
          </p:nvPr>
        </p:nvSpPr>
        <p:spPr/>
        <p:txBody>
          <a:bodyPr/>
          <a:lstStyle/>
          <a:p>
            <a:r>
              <a:rPr lang="en-US" dirty="0"/>
              <a:t>Separates data from its representation</a:t>
            </a:r>
          </a:p>
          <a:p>
            <a:pPr lvl="1"/>
            <a:r>
              <a:rPr lang="en-US" dirty="0"/>
              <a:t>We can make many different possible plots from the same dataset</a:t>
            </a:r>
          </a:p>
          <a:p>
            <a:pPr lvl="1"/>
            <a:r>
              <a:rPr lang="en-US" dirty="0"/>
              <a:t>Start by defining the data, and then </a:t>
            </a:r>
            <a:r>
              <a:rPr lang="en-US" i="1" dirty="0"/>
              <a:t>layer on</a:t>
            </a:r>
            <a:r>
              <a:rPr lang="en-US" dirty="0"/>
              <a:t> representations of the data</a:t>
            </a:r>
          </a:p>
          <a:p>
            <a:r>
              <a:rPr lang="en-US" dirty="0"/>
              <a:t>Build plots from combinations of simple elements</a:t>
            </a:r>
          </a:p>
          <a:p>
            <a:pPr lvl="1"/>
            <a:r>
              <a:rPr lang="en-US" dirty="0"/>
              <a:t>Like making a sentence out of adding words together</a:t>
            </a:r>
          </a:p>
          <a:p>
            <a:pPr lvl="1"/>
            <a:r>
              <a:rPr lang="en-US" dirty="0"/>
              <a:t>Plots/sentences can be simple or complex, but they should express what you mean</a:t>
            </a:r>
          </a:p>
          <a:p>
            <a:r>
              <a:rPr lang="en-US" dirty="0"/>
              <a:t>Data; aesthetics; </a:t>
            </a:r>
            <a:r>
              <a:rPr lang="en-US" dirty="0" err="1"/>
              <a:t>geoms</a:t>
            </a:r>
            <a:r>
              <a:rPr lang="en-US" dirty="0"/>
              <a:t>; layers</a:t>
            </a:r>
          </a:p>
        </p:txBody>
      </p:sp>
    </p:spTree>
    <p:extLst>
      <p:ext uri="{BB962C8B-B14F-4D97-AF65-F5344CB8AC3E}">
        <p14:creationId xmlns:p14="http://schemas.microsoft.com/office/powerpoint/2010/main" val="12834094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8202D-F03E-E410-7BEE-789ADAA63693}"/>
              </a:ext>
            </a:extLst>
          </p:cNvPr>
          <p:cNvSpPr>
            <a:spLocks noGrp="1"/>
          </p:cNvSpPr>
          <p:nvPr>
            <p:ph type="title"/>
          </p:nvPr>
        </p:nvSpPr>
        <p:spPr/>
        <p:txBody>
          <a:bodyPr/>
          <a:lstStyle/>
          <a:p>
            <a:r>
              <a:rPr lang="en-US" dirty="0"/>
              <a:t>What is a plot? (data)</a:t>
            </a:r>
          </a:p>
        </p:txBody>
      </p:sp>
      <p:sp>
        <p:nvSpPr>
          <p:cNvPr id="3" name="Content Placeholder 2">
            <a:extLst>
              <a:ext uri="{FF2B5EF4-FFF2-40B4-BE49-F238E27FC236}">
                <a16:creationId xmlns:a16="http://schemas.microsoft.com/office/drawing/2014/main" id="{FD7F4949-1531-C185-7F0B-BE35D8D160C3}"/>
              </a:ext>
            </a:extLst>
          </p:cNvPr>
          <p:cNvSpPr>
            <a:spLocks noGrp="1"/>
          </p:cNvSpPr>
          <p:nvPr>
            <p:ph idx="1"/>
          </p:nvPr>
        </p:nvSpPr>
        <p:spPr>
          <a:xfrm>
            <a:off x="838200" y="1825625"/>
            <a:ext cx="10515600" cy="2300898"/>
          </a:xfrm>
        </p:spPr>
        <p:txBody>
          <a:bodyPr/>
          <a:lstStyle/>
          <a:p>
            <a:r>
              <a:rPr lang="en-US" dirty="0"/>
              <a:t>Your data is usually a table</a:t>
            </a:r>
          </a:p>
          <a:p>
            <a:r>
              <a:rPr lang="en-US" dirty="0"/>
              <a:t>One row per observation</a:t>
            </a:r>
          </a:p>
          <a:p>
            <a:r>
              <a:rPr lang="en-US" dirty="0"/>
              <a:t>One column per variable</a:t>
            </a:r>
          </a:p>
          <a:p>
            <a:r>
              <a:rPr lang="en-US" dirty="0"/>
              <a:t>Each cell is the value of a variable for a particular observation </a:t>
            </a:r>
          </a:p>
        </p:txBody>
      </p:sp>
      <p:pic>
        <p:nvPicPr>
          <p:cNvPr id="5" name="Picture 4">
            <a:extLst>
              <a:ext uri="{FF2B5EF4-FFF2-40B4-BE49-F238E27FC236}">
                <a16:creationId xmlns:a16="http://schemas.microsoft.com/office/drawing/2014/main" id="{5AF0A6E7-0809-4646-AFB6-C7A19D19276C}"/>
              </a:ext>
            </a:extLst>
          </p:cNvPr>
          <p:cNvPicPr>
            <a:picLocks noChangeAspect="1"/>
          </p:cNvPicPr>
          <p:nvPr/>
        </p:nvPicPr>
        <p:blipFill>
          <a:blip r:embed="rId3"/>
          <a:stretch>
            <a:fillRect/>
          </a:stretch>
        </p:blipFill>
        <p:spPr>
          <a:xfrm>
            <a:off x="4095262" y="3987007"/>
            <a:ext cx="7518400" cy="2679700"/>
          </a:xfrm>
          <a:prstGeom prst="rect">
            <a:avLst/>
          </a:prstGeom>
        </p:spPr>
      </p:pic>
    </p:spTree>
    <p:extLst>
      <p:ext uri="{BB962C8B-B14F-4D97-AF65-F5344CB8AC3E}">
        <p14:creationId xmlns:p14="http://schemas.microsoft.com/office/powerpoint/2010/main" val="1787297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96506-C0FF-1C78-EE34-2ABF5120A190}"/>
              </a:ext>
            </a:extLst>
          </p:cNvPr>
          <p:cNvSpPr>
            <a:spLocks noGrp="1"/>
          </p:cNvSpPr>
          <p:nvPr>
            <p:ph type="title"/>
          </p:nvPr>
        </p:nvSpPr>
        <p:spPr/>
        <p:txBody>
          <a:bodyPr/>
          <a:lstStyle/>
          <a:p>
            <a:r>
              <a:rPr lang="en-US" dirty="0"/>
              <a:t>What is a plot (aesthetics)</a:t>
            </a:r>
          </a:p>
        </p:txBody>
      </p:sp>
      <p:sp>
        <p:nvSpPr>
          <p:cNvPr id="3" name="Content Placeholder 2">
            <a:extLst>
              <a:ext uri="{FF2B5EF4-FFF2-40B4-BE49-F238E27FC236}">
                <a16:creationId xmlns:a16="http://schemas.microsoft.com/office/drawing/2014/main" id="{A0D737FC-FCB5-5408-CA46-F31A3D23FA3D}"/>
              </a:ext>
            </a:extLst>
          </p:cNvPr>
          <p:cNvSpPr>
            <a:spLocks noGrp="1"/>
          </p:cNvSpPr>
          <p:nvPr>
            <p:ph idx="1"/>
          </p:nvPr>
        </p:nvSpPr>
        <p:spPr>
          <a:xfrm>
            <a:off x="838200" y="1825624"/>
            <a:ext cx="10515600" cy="4897559"/>
          </a:xfrm>
        </p:spPr>
        <p:txBody>
          <a:bodyPr/>
          <a:lstStyle/>
          <a:p>
            <a:r>
              <a:rPr lang="en-US" dirty="0"/>
              <a:t>Each value in the table can potentially be rendered in a plot</a:t>
            </a:r>
          </a:p>
          <a:p>
            <a:r>
              <a:rPr lang="en-US" dirty="0"/>
              <a:t>The </a:t>
            </a:r>
            <a:r>
              <a:rPr lang="en-US" i="1" dirty="0"/>
              <a:t>aesthetics</a:t>
            </a:r>
            <a:r>
              <a:rPr lang="en-US" dirty="0"/>
              <a:t> of the value determine how it is rendered</a:t>
            </a:r>
          </a:p>
          <a:p>
            <a:pPr lvl="1"/>
            <a:r>
              <a:rPr lang="en-US" dirty="0"/>
              <a:t>Shape</a:t>
            </a:r>
          </a:p>
          <a:p>
            <a:pPr lvl="1"/>
            <a:r>
              <a:rPr lang="en-US" dirty="0"/>
              <a:t>Size</a:t>
            </a:r>
          </a:p>
          <a:p>
            <a:pPr lvl="1"/>
            <a:r>
              <a:rPr lang="en-US" dirty="0" err="1"/>
              <a:t>Colour</a:t>
            </a:r>
            <a:endParaRPr lang="en-US" dirty="0"/>
          </a:p>
          <a:p>
            <a:pPr lvl="1"/>
            <a:r>
              <a:rPr lang="en-US" dirty="0"/>
              <a:t>Co-ordinates on the image</a:t>
            </a:r>
          </a:p>
          <a:p>
            <a:r>
              <a:rPr lang="en-US" dirty="0"/>
              <a:t>Changing aesthetics changes the plot</a:t>
            </a:r>
            <a:br>
              <a:rPr lang="en-US" dirty="0"/>
            </a:br>
            <a:r>
              <a:rPr lang="en-US" dirty="0"/>
              <a:t>but not the data</a:t>
            </a:r>
          </a:p>
          <a:p>
            <a:r>
              <a:rPr lang="en-US" dirty="0"/>
              <a:t>Many different plots can be made by</a:t>
            </a:r>
            <a:br>
              <a:rPr lang="en-US" dirty="0"/>
            </a:br>
            <a:r>
              <a:rPr lang="en-US" dirty="0"/>
              <a:t>changing aesthetics alone</a:t>
            </a:r>
          </a:p>
        </p:txBody>
      </p:sp>
      <p:pic>
        <p:nvPicPr>
          <p:cNvPr id="5" name="Picture 4">
            <a:extLst>
              <a:ext uri="{FF2B5EF4-FFF2-40B4-BE49-F238E27FC236}">
                <a16:creationId xmlns:a16="http://schemas.microsoft.com/office/drawing/2014/main" id="{DDC29009-B1FD-BE9D-9536-6AF0DB429E36}"/>
              </a:ext>
            </a:extLst>
          </p:cNvPr>
          <p:cNvPicPr>
            <a:picLocks noChangeAspect="1"/>
          </p:cNvPicPr>
          <p:nvPr/>
        </p:nvPicPr>
        <p:blipFill>
          <a:blip r:embed="rId3"/>
          <a:stretch>
            <a:fillRect/>
          </a:stretch>
        </p:blipFill>
        <p:spPr>
          <a:xfrm>
            <a:off x="6737253" y="2977661"/>
            <a:ext cx="5243732" cy="3745523"/>
          </a:xfrm>
          <a:prstGeom prst="rect">
            <a:avLst/>
          </a:prstGeom>
        </p:spPr>
      </p:pic>
    </p:spTree>
    <p:extLst>
      <p:ext uri="{BB962C8B-B14F-4D97-AF65-F5344CB8AC3E}">
        <p14:creationId xmlns:p14="http://schemas.microsoft.com/office/powerpoint/2010/main" val="4270166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F42AC-C099-70B1-78BC-5C6B707D0359}"/>
              </a:ext>
            </a:extLst>
          </p:cNvPr>
          <p:cNvSpPr>
            <a:spLocks noGrp="1"/>
          </p:cNvSpPr>
          <p:nvPr>
            <p:ph type="title"/>
          </p:nvPr>
        </p:nvSpPr>
        <p:spPr/>
        <p:txBody>
          <a:bodyPr/>
          <a:lstStyle/>
          <a:p>
            <a:r>
              <a:rPr lang="en-US" dirty="0"/>
              <a:t>What is a plot? (</a:t>
            </a:r>
            <a:r>
              <a:rPr lang="en-US" dirty="0" err="1"/>
              <a:t>geoms</a:t>
            </a:r>
            <a:r>
              <a:rPr lang="en-US" dirty="0"/>
              <a:t>)</a:t>
            </a:r>
          </a:p>
        </p:txBody>
      </p:sp>
      <p:sp>
        <p:nvSpPr>
          <p:cNvPr id="3" name="Content Placeholder 2">
            <a:extLst>
              <a:ext uri="{FF2B5EF4-FFF2-40B4-BE49-F238E27FC236}">
                <a16:creationId xmlns:a16="http://schemas.microsoft.com/office/drawing/2014/main" id="{0813ADEB-597E-8013-D331-387911032649}"/>
              </a:ext>
            </a:extLst>
          </p:cNvPr>
          <p:cNvSpPr>
            <a:spLocks noGrp="1"/>
          </p:cNvSpPr>
          <p:nvPr>
            <p:ph idx="1"/>
          </p:nvPr>
        </p:nvSpPr>
        <p:spPr>
          <a:xfrm>
            <a:off x="838200" y="1535724"/>
            <a:ext cx="10515600" cy="5122982"/>
          </a:xfrm>
        </p:spPr>
        <p:txBody>
          <a:bodyPr>
            <a:normAutofit/>
          </a:bodyPr>
          <a:lstStyle/>
          <a:p>
            <a:r>
              <a:rPr lang="en-US" dirty="0" err="1"/>
              <a:t>geoms</a:t>
            </a:r>
            <a:r>
              <a:rPr lang="en-US" dirty="0"/>
              <a:t> (“geometries”) are a jargon term in ggplot2</a:t>
            </a:r>
          </a:p>
          <a:p>
            <a:r>
              <a:rPr lang="en-US" dirty="0" err="1"/>
              <a:t>geoms</a:t>
            </a:r>
            <a:r>
              <a:rPr lang="en-US" dirty="0"/>
              <a:t> define the “type” of representation and can be combined</a:t>
            </a:r>
          </a:p>
          <a:p>
            <a:pPr lvl="1"/>
            <a:r>
              <a:rPr lang="en-US" dirty="0"/>
              <a:t>Draw as points: scatterplot</a:t>
            </a:r>
          </a:p>
          <a:p>
            <a:pPr lvl="1"/>
            <a:r>
              <a:rPr lang="en-US" dirty="0"/>
              <a:t>Draw as lines: line graph</a:t>
            </a:r>
          </a:p>
          <a:p>
            <a:pPr lvl="1"/>
            <a:r>
              <a:rPr lang="en-US" dirty="0"/>
              <a:t>Draw as bars: bar chart</a:t>
            </a:r>
          </a:p>
          <a:p>
            <a:pPr lvl="1"/>
            <a:r>
              <a:rPr lang="en-US" dirty="0"/>
              <a:t>Draw as box and whisker: boxplot</a:t>
            </a:r>
          </a:p>
          <a:p>
            <a:pPr lvl="1"/>
            <a:r>
              <a:rPr lang="en-US" dirty="0"/>
              <a:t>Draw as density plot: KDE/distribution</a:t>
            </a:r>
          </a:p>
          <a:p>
            <a:pPr lvl="1"/>
            <a:r>
              <a:rPr lang="en-US" dirty="0"/>
              <a:t>Draw as geographical coordinates: map representations</a:t>
            </a:r>
          </a:p>
          <a:p>
            <a:pPr lvl="1"/>
            <a:r>
              <a:rPr lang="en-US" dirty="0"/>
              <a:t>Draw as vertical density plot: violin plots</a:t>
            </a:r>
          </a:p>
          <a:p>
            <a:pPr lvl="1"/>
            <a:r>
              <a:rPr lang="en-US" dirty="0"/>
              <a:t>Draw variability as ribbon: ribbon plots</a:t>
            </a:r>
          </a:p>
          <a:p>
            <a:r>
              <a:rPr lang="en-US" dirty="0"/>
              <a:t>The same data/aesthetics can be shown </a:t>
            </a:r>
            <a:br>
              <a:rPr lang="en-US" dirty="0"/>
            </a:br>
            <a:r>
              <a:rPr lang="en-US" dirty="0"/>
              <a:t>using different </a:t>
            </a:r>
            <a:r>
              <a:rPr lang="en-US" dirty="0" err="1"/>
              <a:t>geoms</a:t>
            </a:r>
            <a:r>
              <a:rPr lang="en-US" dirty="0"/>
              <a:t> </a:t>
            </a:r>
          </a:p>
        </p:txBody>
      </p:sp>
      <p:pic>
        <p:nvPicPr>
          <p:cNvPr id="5" name="Picture 4">
            <a:extLst>
              <a:ext uri="{FF2B5EF4-FFF2-40B4-BE49-F238E27FC236}">
                <a16:creationId xmlns:a16="http://schemas.microsoft.com/office/drawing/2014/main" id="{164F759C-95AB-2666-26E3-14B11A966EF7}"/>
              </a:ext>
            </a:extLst>
          </p:cNvPr>
          <p:cNvPicPr>
            <a:picLocks noChangeAspect="1"/>
          </p:cNvPicPr>
          <p:nvPr/>
        </p:nvPicPr>
        <p:blipFill>
          <a:blip r:embed="rId3"/>
          <a:stretch>
            <a:fillRect/>
          </a:stretch>
        </p:blipFill>
        <p:spPr>
          <a:xfrm>
            <a:off x="7299080" y="5259673"/>
            <a:ext cx="2266951" cy="1399033"/>
          </a:xfrm>
          <a:prstGeom prst="rect">
            <a:avLst/>
          </a:prstGeom>
        </p:spPr>
      </p:pic>
      <p:pic>
        <p:nvPicPr>
          <p:cNvPr id="7" name="Picture 6">
            <a:extLst>
              <a:ext uri="{FF2B5EF4-FFF2-40B4-BE49-F238E27FC236}">
                <a16:creationId xmlns:a16="http://schemas.microsoft.com/office/drawing/2014/main" id="{6FF76D0F-E211-D7D8-3474-5AADC65E0A17}"/>
              </a:ext>
            </a:extLst>
          </p:cNvPr>
          <p:cNvPicPr>
            <a:picLocks noChangeAspect="1"/>
          </p:cNvPicPr>
          <p:nvPr/>
        </p:nvPicPr>
        <p:blipFill>
          <a:blip r:embed="rId4"/>
          <a:stretch>
            <a:fillRect/>
          </a:stretch>
        </p:blipFill>
        <p:spPr>
          <a:xfrm>
            <a:off x="9221665" y="4601306"/>
            <a:ext cx="3333750" cy="2057400"/>
          </a:xfrm>
          <a:prstGeom prst="rect">
            <a:avLst/>
          </a:prstGeom>
        </p:spPr>
      </p:pic>
      <p:pic>
        <p:nvPicPr>
          <p:cNvPr id="9" name="Picture 8">
            <a:extLst>
              <a:ext uri="{FF2B5EF4-FFF2-40B4-BE49-F238E27FC236}">
                <a16:creationId xmlns:a16="http://schemas.microsoft.com/office/drawing/2014/main" id="{295D0B6F-0AF0-DB40-02E9-FB3087625674}"/>
              </a:ext>
            </a:extLst>
          </p:cNvPr>
          <p:cNvPicPr>
            <a:picLocks noChangeAspect="1"/>
          </p:cNvPicPr>
          <p:nvPr/>
        </p:nvPicPr>
        <p:blipFill>
          <a:blip r:embed="rId5"/>
          <a:stretch>
            <a:fillRect/>
          </a:stretch>
        </p:blipFill>
        <p:spPr>
          <a:xfrm>
            <a:off x="6450731" y="2843072"/>
            <a:ext cx="3115300" cy="1922585"/>
          </a:xfrm>
          <a:prstGeom prst="rect">
            <a:avLst/>
          </a:prstGeom>
        </p:spPr>
      </p:pic>
      <p:pic>
        <p:nvPicPr>
          <p:cNvPr id="11" name="Picture 10">
            <a:extLst>
              <a:ext uri="{FF2B5EF4-FFF2-40B4-BE49-F238E27FC236}">
                <a16:creationId xmlns:a16="http://schemas.microsoft.com/office/drawing/2014/main" id="{960D6C22-1CFF-7373-A8B9-E17DF49094E1}"/>
              </a:ext>
            </a:extLst>
          </p:cNvPr>
          <p:cNvPicPr>
            <a:picLocks noChangeAspect="1"/>
          </p:cNvPicPr>
          <p:nvPr/>
        </p:nvPicPr>
        <p:blipFill>
          <a:blip r:embed="rId6"/>
          <a:stretch>
            <a:fillRect/>
          </a:stretch>
        </p:blipFill>
        <p:spPr>
          <a:xfrm>
            <a:off x="9714034" y="3035873"/>
            <a:ext cx="2147903" cy="1325563"/>
          </a:xfrm>
          <a:prstGeom prst="rect">
            <a:avLst/>
          </a:prstGeom>
        </p:spPr>
      </p:pic>
    </p:spTree>
    <p:extLst>
      <p:ext uri="{BB962C8B-B14F-4D97-AF65-F5344CB8AC3E}">
        <p14:creationId xmlns:p14="http://schemas.microsoft.com/office/powerpoint/2010/main" val="8509129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5360FA7A-B788-3942-AB42-B352F4E283D3}" vid="{819EDEDD-85F3-F14C-A134-C4C81A722B3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152</TotalTime>
  <Words>3817</Words>
  <Application>Microsoft Macintosh PowerPoint</Application>
  <PresentationFormat>Widescreen</PresentationFormat>
  <Paragraphs>309</Paragraphs>
  <Slides>25</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Aptos</vt:lpstr>
      <vt:lpstr>Arial</vt:lpstr>
      <vt:lpstr>Calibri</vt:lpstr>
      <vt:lpstr>Calibri Light</vt:lpstr>
      <vt:lpstr>Office Theme</vt:lpstr>
      <vt:lpstr>BM327 Workshop 2</vt:lpstr>
      <vt:lpstr>Structure</vt:lpstr>
      <vt:lpstr>Introduction to ggplot2</vt:lpstr>
      <vt:lpstr>Why ggplot2 and R?</vt:lpstr>
      <vt:lpstr>Visualisation is critical!</vt:lpstr>
      <vt:lpstr>The grammar of graphics</vt:lpstr>
      <vt:lpstr>What is a plot? (data)</vt:lpstr>
      <vt:lpstr>What is a plot (aesthetics)</vt:lpstr>
      <vt:lpstr>What is a plot? (geoms)</vt:lpstr>
      <vt:lpstr>What is a plot? (layers)</vt:lpstr>
      <vt:lpstr>Interactive demo</vt:lpstr>
      <vt:lpstr>The Experiment</vt:lpstr>
      <vt:lpstr>A high-throughput genomic screen</vt:lpstr>
      <vt:lpstr>High-throughput results</vt:lpstr>
      <vt:lpstr>Knockout experiment</vt:lpstr>
      <vt:lpstr>Knockout experiment</vt:lpstr>
      <vt:lpstr>The Workshop</vt:lpstr>
      <vt:lpstr>Data visualisation</vt:lpstr>
      <vt:lpstr>Statistical modelling</vt:lpstr>
      <vt:lpstr>A high-level view of linear modelling</vt:lpstr>
      <vt:lpstr>A high-level view of linear modelling</vt:lpstr>
      <vt:lpstr>A high-level view of linear modelling</vt:lpstr>
      <vt:lpstr>A high-level view of linear modelling</vt:lpstr>
      <vt:lpstr>Accounting for batch effects</vt:lpstr>
      <vt:lpstr>Interactive 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Leighton Pritchard</dc:creator>
  <cp:lastModifiedBy>Leighton Pritchard</cp:lastModifiedBy>
  <cp:revision>12</cp:revision>
  <dcterms:created xsi:type="dcterms:W3CDTF">2025-03-21T07:52:14Z</dcterms:created>
  <dcterms:modified xsi:type="dcterms:W3CDTF">2025-03-21T10:24:21Z</dcterms:modified>
</cp:coreProperties>
</file>

<file path=docProps/thumbnail.jpeg>
</file>